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89" r:id="rId3"/>
    <p:sldId id="343" r:id="rId4"/>
    <p:sldId id="390" r:id="rId5"/>
    <p:sldId id="297" r:id="rId6"/>
    <p:sldId id="391" r:id="rId7"/>
    <p:sldId id="371" r:id="rId8"/>
    <p:sldId id="365" r:id="rId9"/>
    <p:sldId id="356" r:id="rId10"/>
    <p:sldId id="388" r:id="rId11"/>
    <p:sldId id="354" r:id="rId12"/>
    <p:sldId id="385" r:id="rId13"/>
    <p:sldId id="393" r:id="rId14"/>
    <p:sldId id="394" r:id="rId15"/>
    <p:sldId id="386" r:id="rId16"/>
    <p:sldId id="395" r:id="rId17"/>
    <p:sldId id="387" r:id="rId18"/>
    <p:sldId id="397" r:id="rId19"/>
    <p:sldId id="398" r:id="rId20"/>
    <p:sldId id="401" r:id="rId21"/>
    <p:sldId id="313" r:id="rId22"/>
    <p:sldId id="404" r:id="rId23"/>
    <p:sldId id="402" r:id="rId24"/>
    <p:sldId id="396" r:id="rId25"/>
    <p:sldId id="399" r:id="rId26"/>
    <p:sldId id="367" r:id="rId27"/>
    <p:sldId id="368" r:id="rId28"/>
    <p:sldId id="392" r:id="rId29"/>
    <p:sldId id="352" r:id="rId30"/>
    <p:sldId id="377" r:id="rId31"/>
    <p:sldId id="360" r:id="rId32"/>
    <p:sldId id="361" r:id="rId33"/>
    <p:sldId id="36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DDFF"/>
    <a:srgbClr val="00A9FF"/>
    <a:srgbClr val="44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6" autoAdjust="0"/>
    <p:restoredTop sz="81240" autoAdjust="0"/>
  </p:normalViewPr>
  <p:slideViewPr>
    <p:cSldViewPr snapToGrid="0" snapToObjects="1">
      <p:cViewPr>
        <p:scale>
          <a:sx n="90" d="100"/>
          <a:sy n="90" d="100"/>
        </p:scale>
        <p:origin x="-816"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C3F465-41E7-154B-A755-5D89E711CA06}" type="datetimeFigureOut">
              <a:rPr lang="en-US" smtClean="0"/>
              <a:t>7/9/14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2D39E0-FE12-EB4A-B00A-4161B1FF2AA5}" type="slidenum">
              <a:rPr lang="en-US" smtClean="0"/>
              <a:t>‹#›</a:t>
            </a:fld>
            <a:endParaRPr lang="en-US"/>
          </a:p>
        </p:txBody>
      </p:sp>
    </p:spTree>
    <p:extLst>
      <p:ext uri="{BB962C8B-B14F-4D97-AF65-F5344CB8AC3E}">
        <p14:creationId xmlns:p14="http://schemas.microsoft.com/office/powerpoint/2010/main" val="17419058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smtClean="0"/>
              <a:t>Good </a:t>
            </a:r>
            <a:r>
              <a:rPr lang="en-US" sz="1400" baseline="0" dirty="0" smtClean="0"/>
              <a:t>afternoon, </a:t>
            </a:r>
            <a:r>
              <a:rPr lang="en-US" sz="1400" baseline="0" dirty="0" smtClean="0"/>
              <a:t>and thank you all for coming to my talk. </a:t>
            </a:r>
            <a:r>
              <a:rPr lang="en-US" sz="1400" baseline="0" dirty="0" smtClean="0"/>
              <a:t>My </a:t>
            </a:r>
            <a:r>
              <a:rPr lang="en-US" sz="1400" baseline="0" dirty="0" smtClean="0"/>
              <a:t>name is </a:t>
            </a:r>
            <a:r>
              <a:rPr lang="en-US" sz="1400" baseline="0" dirty="0" smtClean="0"/>
              <a:t>Daniel </a:t>
            </a:r>
            <a:r>
              <a:rPr lang="en-US" sz="1400" baseline="0" dirty="0" smtClean="0"/>
              <a:t>Hickstein and I’m from the Kapteyn–Murnane research group at the University of Colorado </a:t>
            </a:r>
            <a:r>
              <a:rPr lang="en-US" sz="1400" baseline="0" dirty="0" smtClean="0"/>
              <a:t>in </a:t>
            </a:r>
            <a:r>
              <a:rPr lang="en-US" sz="1400" baseline="0" dirty="0" smtClean="0"/>
              <a:t>Boulder, Colorado. </a:t>
            </a:r>
            <a:r>
              <a:rPr lang="en-US" sz="1400" baseline="0" dirty="0" smtClean="0"/>
              <a:t>In this talk, I’m </a:t>
            </a:r>
            <a:r>
              <a:rPr lang="en-US" sz="1400" baseline="0" dirty="0" smtClean="0"/>
              <a:t>going </a:t>
            </a:r>
            <a:r>
              <a:rPr lang="en-US" sz="1400" baseline="0" dirty="0" smtClean="0"/>
              <a:t>present </a:t>
            </a:r>
            <a:r>
              <a:rPr lang="en-US" sz="1400" baseline="0" dirty="0" smtClean="0"/>
              <a:t>some </a:t>
            </a:r>
            <a:r>
              <a:rPr lang="en-US" sz="1400" baseline="0" dirty="0" smtClean="0"/>
              <a:t>recent (very exciting!) results about how </a:t>
            </a:r>
            <a:r>
              <a:rPr lang="en-US" sz="1400" baseline="0" dirty="0" smtClean="0"/>
              <a:t>nanoparticles and nanoplasmas respond to femtosecond laser </a:t>
            </a:r>
            <a:r>
              <a:rPr lang="en-US" sz="1400" baseline="0" dirty="0" smtClean="0"/>
              <a:t>fields.</a:t>
            </a:r>
          </a:p>
          <a:p>
            <a:r>
              <a:rPr lang="en-US" sz="1400" baseline="0" dirty="0" smtClean="0"/>
              <a:t>This </a:t>
            </a:r>
            <a:r>
              <a:rPr lang="en-US" sz="1400" baseline="0" dirty="0" smtClean="0"/>
              <a:t>might look like just a pretty picture, but actually this shows the basic experimental </a:t>
            </a:r>
            <a:r>
              <a:rPr lang="en-US" sz="1400" baseline="0" dirty="0" smtClean="0"/>
              <a:t>concept. In brief, the experiment consists of </a:t>
            </a:r>
            <a:r>
              <a:rPr lang="en-US" sz="1400" baseline="0" dirty="0" smtClean="0"/>
              <a:t>nanoparticles </a:t>
            </a:r>
            <a:r>
              <a:rPr lang="en-US" sz="1400" baseline="0" dirty="0" smtClean="0"/>
              <a:t>flying </a:t>
            </a:r>
            <a:r>
              <a:rPr lang="en-US" sz="1400" baseline="0" dirty="0" smtClean="0"/>
              <a:t>through a high-vacuum chamber. We then hit a single nanoparticle with a femtosecond laser and ions are ejected. These ions are collected on a velocity imaging spectrometer, and carry information about the nanoparticle or </a:t>
            </a:r>
            <a:r>
              <a:rPr lang="en-US" sz="1400" baseline="0" dirty="0" err="1" smtClean="0"/>
              <a:t>nanoplasma</a:t>
            </a:r>
            <a:r>
              <a:rPr lang="en-US" sz="1400" baseline="0" dirty="0" smtClean="0"/>
              <a:t>. </a:t>
            </a:r>
            <a:endParaRPr lang="en-US" sz="1400" dirty="0"/>
          </a:p>
        </p:txBody>
      </p:sp>
      <p:sp>
        <p:nvSpPr>
          <p:cNvPr id="4" name="Slide Number Placeholder 3"/>
          <p:cNvSpPr>
            <a:spLocks noGrp="1"/>
          </p:cNvSpPr>
          <p:nvPr>
            <p:ph type="sldNum" sz="quarter" idx="10"/>
          </p:nvPr>
        </p:nvSpPr>
        <p:spPr/>
        <p:txBody>
          <a:bodyPr/>
          <a:lstStyle/>
          <a:p>
            <a:fld id="{D52D39E0-FE12-EB4A-B00A-4161B1FF2AA5}" type="slidenum">
              <a:rPr lang="en-US" smtClean="0"/>
              <a:t>1</a:t>
            </a:fld>
            <a:endParaRPr lang="en-US"/>
          </a:p>
        </p:txBody>
      </p:sp>
    </p:spTree>
    <p:extLst>
      <p:ext uri="{BB962C8B-B14F-4D97-AF65-F5344CB8AC3E}">
        <p14:creationId xmlns:p14="http://schemas.microsoft.com/office/powerpoint/2010/main" val="3669793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looking back at this graph, the red dots correspond to nanoplasmas that produced clear shock waves. You can see that the the appearance and disappearance of the shock waves corresponds very well to the ride and decay of the total </a:t>
            </a:r>
            <a:r>
              <a:rPr lang="en-US" baseline="0" dirty="0" err="1" smtClean="0"/>
              <a:t>photoion</a:t>
            </a:r>
            <a:r>
              <a:rPr lang="en-US" baseline="0" dirty="0" smtClean="0"/>
              <a:t> yield. So, this indicates that the shock waves are also a result of the </a:t>
            </a:r>
            <a:r>
              <a:rPr lang="en-US" baseline="0" dirty="0" err="1" smtClean="0"/>
              <a:t>nanoplasma</a:t>
            </a:r>
            <a:r>
              <a:rPr lang="en-US" baseline="0" dirty="0" smtClean="0"/>
              <a:t> expansion process that takes place in the time between the two laser pulses.</a:t>
            </a:r>
            <a:endParaRPr lang="en-US"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10</a:t>
            </a:fld>
            <a:endParaRPr lang="en-US"/>
          </a:p>
        </p:txBody>
      </p:sp>
    </p:spTree>
    <p:extLst>
      <p:ext uri="{BB962C8B-B14F-4D97-AF65-F5344CB8AC3E}">
        <p14:creationId xmlns:p14="http://schemas.microsoft.com/office/powerpoint/2010/main" val="3180634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explanation is supported</a:t>
            </a:r>
            <a:r>
              <a:rPr lang="en-US" baseline="0" dirty="0" smtClean="0"/>
              <a:t> with hydrodynamic simulations completed by our collaborators at Lawrence Livermore National Lab. This plot has some fun colors, but it’s not a cartoon, it’s the actual results from the numerical simulations.</a:t>
            </a:r>
          </a:p>
          <a:p>
            <a:r>
              <a:rPr lang="en-US" baseline="0" dirty="0" smtClean="0"/>
              <a:t>The first three frames plot the density of the plasma versus the radial coordinate. Immediately after the first laser pulse, the plasma density is just a step function corresponding to the solid density nanoparticle. After about 20 picoseconds, the plasma has expanded and now assumes this smooth decay into the vacuum. Because of this decaying density profile, when the second laser pulse arrives, it is absorbed in a thin layer near the critical density. This localized absorption creates a pressure wave that propagates inwards. The pressure wave reflects from the center and moves outwards. As the pressure wave moves outwards. It steepens into a shock wave. The shock wave may look pretty puny when plotted in the density distribution, but when we look at the kinetic energy distribution of the ions, which is what we actually see on the detector, then the shock wave manifests as an obvious sharp peak, in good agreement with the experiment.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11</a:t>
            </a:fld>
            <a:endParaRPr lang="en-US"/>
          </a:p>
        </p:txBody>
      </p:sp>
    </p:spTree>
    <p:extLst>
      <p:ext uri="{BB962C8B-B14F-4D97-AF65-F5344CB8AC3E}">
        <p14:creationId xmlns:p14="http://schemas.microsoft.com/office/powerpoint/2010/main" val="337605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made this observation of shock waves in nanoplasmas more or less by accident, but actually, shock waves in nanoplasmas had been predicted over a decade ago. First Kaplan and co-workers wrote this paper, and then a lot more followed. So, we hope that by making the first observation of shock waves in </a:t>
            </a:r>
            <a:r>
              <a:rPr lang="en-US" baseline="0" dirty="0" err="1" smtClean="0"/>
              <a:t>nanoplasma</a:t>
            </a:r>
            <a:r>
              <a:rPr lang="en-US" baseline="0" dirty="0" smtClean="0"/>
              <a:t>, we have opened a new avenue of research, but at the end of the day, we are can at least rest assured that we have brought some glimmer of joy to the theorists by confirming their predictions.</a:t>
            </a:r>
            <a:endParaRPr lang="en-US"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12</a:t>
            </a:fld>
            <a:endParaRPr lang="en-US"/>
          </a:p>
        </p:txBody>
      </p:sp>
    </p:spTree>
    <p:extLst>
      <p:ext uri="{BB962C8B-B14F-4D97-AF65-F5344CB8AC3E}">
        <p14:creationId xmlns:p14="http://schemas.microsoft.com/office/powerpoint/2010/main" val="2716622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will move on to the second part of this talk, about how we can use the plasma formation process to understand how nanoparticles absorb intense, femtosecond laser pulses. The basic idea is that the laser field is enhanced in a specific region, and a plasma is created only in this region of the nanoparticle. This plasma ejects ions in a specific direction, and this direction corresponds to the location of the plasma within the nanoparticle.</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13</a:t>
            </a:fld>
            <a:endParaRPr lang="en-US"/>
          </a:p>
        </p:txBody>
      </p:sp>
    </p:spTree>
    <p:extLst>
      <p:ext uri="{BB962C8B-B14F-4D97-AF65-F5344CB8AC3E}">
        <p14:creationId xmlns:p14="http://schemas.microsoft.com/office/powerpoint/2010/main" val="3477406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we go back to what the ion distributions look like on the detector, we see that they are often very asymmetric.</a:t>
            </a:r>
            <a:endParaRPr lang="en-US"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14</a:t>
            </a:fld>
            <a:endParaRPr lang="en-US"/>
          </a:p>
        </p:txBody>
      </p:sp>
    </p:spTree>
    <p:extLst>
      <p:ext uri="{BB962C8B-B14F-4D97-AF65-F5344CB8AC3E}">
        <p14:creationId xmlns:p14="http://schemas.microsoft.com/office/powerpoint/2010/main" val="3425185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asymmetry depends on the intensity</a:t>
            </a:r>
            <a:r>
              <a:rPr lang="en-US" baseline="0" dirty="0" smtClean="0"/>
              <a:t> of the laser. When the laser intensity is high, we see ion momentum distributions that are more-or-less symmetric about zero kinetic energy and correspond to the creation of a plasma in the entire nanoparticle. However, when we use lower laser intensities, we see ion distributions that are highly asymmetric and correspond to the formation of a localized plasma in a small region of the nanoparticle.</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15</a:t>
            </a:fld>
            <a:endParaRPr lang="en-US"/>
          </a:p>
        </p:txBody>
      </p:sp>
    </p:spTree>
    <p:extLst>
      <p:ext uri="{BB962C8B-B14F-4D97-AF65-F5344CB8AC3E}">
        <p14:creationId xmlns:p14="http://schemas.microsoft.com/office/powerpoint/2010/main" val="731901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noticed that the asymmetry of the ion distribution depends on which</a:t>
            </a:r>
            <a:r>
              <a:rPr lang="en-US" baseline="0" dirty="0" smtClean="0"/>
              <a:t> </a:t>
            </a:r>
            <a:r>
              <a:rPr lang="en-US" dirty="0" smtClean="0"/>
              <a:t>nanoparticle</a:t>
            </a:r>
            <a:r>
              <a:rPr lang="en-US" baseline="0" dirty="0" smtClean="0"/>
              <a:t> sample that we use. </a:t>
            </a:r>
          </a:p>
          <a:p>
            <a:r>
              <a:rPr lang="en-US" baseline="0" dirty="0" smtClean="0"/>
              <a:t>a) As you can see, the </a:t>
            </a:r>
            <a:r>
              <a:rPr lang="en-US" baseline="0" dirty="0" err="1" smtClean="0"/>
              <a:t>NaCl</a:t>
            </a:r>
            <a:r>
              <a:rPr lang="en-US" baseline="0" dirty="0" smtClean="0"/>
              <a:t> sample ejects ions in the direction of laser propagation. This is very unusual for VMI, because the angular distributions are almost always cylindrically symmetric about the laser polarization direction. </a:t>
            </a:r>
          </a:p>
          <a:p>
            <a:r>
              <a:rPr lang="en-US" baseline="0" dirty="0" smtClean="0"/>
              <a:t>b) The TiO2 ejects ions symmetrically about zero kinetic energy. c) 50 nm gold nanoparticles shoot ions in seemingly random directions: up, down, left, right, wherever!  D) The 17 nm sample ejects ions back towards the source of the radiation. </a:t>
            </a:r>
          </a:p>
          <a:p>
            <a:r>
              <a:rPr lang="en-US" dirty="0" smtClean="0"/>
              <a:t>But what is causing these</a:t>
            </a:r>
            <a:r>
              <a:rPr lang="en-US" baseline="0" dirty="0" smtClean="0"/>
              <a:t> different behaviors?</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16</a:t>
            </a:fld>
            <a:endParaRPr lang="en-US"/>
          </a:p>
        </p:txBody>
      </p:sp>
    </p:spTree>
    <p:extLst>
      <p:ext uri="{BB962C8B-B14F-4D97-AF65-F5344CB8AC3E}">
        <p14:creationId xmlns:p14="http://schemas.microsoft.com/office/powerpoint/2010/main" val="155837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to</a:t>
            </a:r>
            <a:r>
              <a:rPr lang="en-US" baseline="0" dirty="0" smtClean="0"/>
              <a:t> figuring out this sample dependence was to place TEM grids inside of the vacuum chamber and collect nanoparticles as they fly through the experiment. Then we can perform electron microscopy and see what are particles actually look like. A) I have already showed you this image, which shows that the sodium chloride solution produces 100 nm particles that appear to be single crystals. B) the TiO2 solution produces aggregates of 5 nm TiO2 particles. C) The 50 nm gold sample produces very weird looking “</a:t>
            </a:r>
            <a:r>
              <a:rPr lang="en-US" baseline="0" dirty="0" err="1" smtClean="0"/>
              <a:t>nano</a:t>
            </a:r>
            <a:r>
              <a:rPr lang="en-US" baseline="0" dirty="0" smtClean="0"/>
              <a:t> eyeballs” that feature a gold nanoparticle, shown here in black, embedded in a sphere of lower density material. The lower density material is an organic polymer that that manufacturer of the nanoparticles puts in the solution to keep the particles from aggregating, and here it has the unexpected but convenient effect of allowing us to produce asymmetric nanoparticles. D) the 17 nm gold nanoparticle sample is also composed of a large sphere of ligand polymer material, but in this case, we have many small gold </a:t>
            </a:r>
            <a:r>
              <a:rPr lang="en-US" baseline="0" dirty="0" err="1" smtClean="0"/>
              <a:t>nanospheres</a:t>
            </a:r>
            <a:r>
              <a:rPr lang="en-US" baseline="0" dirty="0" smtClean="0"/>
              <a:t> per aggregate. </a:t>
            </a:r>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17</a:t>
            </a:fld>
            <a:endParaRPr lang="en-US"/>
          </a:p>
        </p:txBody>
      </p:sp>
    </p:spTree>
    <p:extLst>
      <p:ext uri="{BB962C8B-B14F-4D97-AF65-F5344CB8AC3E}">
        <p14:creationId xmlns:p14="http://schemas.microsoft.com/office/powerpoint/2010/main" val="3174694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Armed with</a:t>
            </a:r>
            <a:r>
              <a:rPr lang="en-US" baseline="0" dirty="0" smtClean="0"/>
              <a:t> this information about the </a:t>
            </a:r>
            <a:r>
              <a:rPr lang="en-US" dirty="0" smtClean="0"/>
              <a:t>morphology</a:t>
            </a:r>
            <a:r>
              <a:rPr lang="en-US" baseline="0" dirty="0" smtClean="0"/>
              <a:t> of the nanostructures, we used finite-difference time-domain simulations to explain the light absorption behavior of the nanoparticles. In each case, the location of the strongest electric field agrees with the experimentally observed direction of ion ejection. A) for </a:t>
            </a:r>
            <a:r>
              <a:rPr lang="en-US" baseline="0" dirty="0" err="1" smtClean="0"/>
              <a:t>NaCl</a:t>
            </a:r>
            <a:r>
              <a:rPr lang="en-US" baseline="0" dirty="0" smtClean="0"/>
              <a:t>, the light is enhanced on the backside of the particle, and it seems that the particle is basically acting like a lens and focusing the light onto itself. B) For the TiO2 aggregates, the light is enhanced between the TiO2 particles, but there is not preference for the forward or backward direction. C) For the 50 nm gold nanoparticles, there is not a big effect from the laser polarization or </a:t>
            </a:r>
            <a:r>
              <a:rPr lang="en-US" baseline="0" dirty="0" err="1" smtClean="0"/>
              <a:t>progagation</a:t>
            </a:r>
            <a:r>
              <a:rPr lang="en-US" baseline="0" dirty="0" smtClean="0"/>
              <a:t>. The electric field is simply strongest near the gold nanoparticle and so a plasma will be formed in this region of the particle preferentially. D) For the 17 nm gold nanoparticles, the field is enhanced by an order of magnitude between the gold nanoparticles. If you look very closely, you can see that the field is higher here on the front side of the particle, in agreement with the experimental results. </a:t>
            </a:r>
          </a:p>
        </p:txBody>
      </p:sp>
      <p:sp>
        <p:nvSpPr>
          <p:cNvPr id="4" name="Slide Number Placeholder 3"/>
          <p:cNvSpPr>
            <a:spLocks noGrp="1"/>
          </p:cNvSpPr>
          <p:nvPr>
            <p:ph type="sldNum" sz="quarter" idx="10"/>
          </p:nvPr>
        </p:nvSpPr>
        <p:spPr/>
        <p:txBody>
          <a:bodyPr/>
          <a:lstStyle/>
          <a:p>
            <a:fld id="{D52D39E0-FE12-EB4A-B00A-4161B1FF2AA5}" type="slidenum">
              <a:rPr lang="en-US" smtClean="0"/>
              <a:t>18</a:t>
            </a:fld>
            <a:endParaRPr lang="en-US"/>
          </a:p>
        </p:txBody>
      </p:sp>
    </p:spTree>
    <p:extLst>
      <p:ext uri="{BB962C8B-B14F-4D97-AF65-F5344CB8AC3E}">
        <p14:creationId xmlns:p14="http://schemas.microsoft.com/office/powerpoint/2010/main" val="1288554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this section, we have observed very different ion ejection from these four different nanoparticle samples, and we have explained how the direction of ion ejection is representative of the </a:t>
            </a:r>
            <a:r>
              <a:rPr lang="en-US" baseline="0" dirty="0" err="1" smtClean="0"/>
              <a:t>nano</a:t>
            </a:r>
            <a:r>
              <a:rPr lang="en-US" baseline="0" dirty="0" smtClean="0"/>
              <a:t>-optical effects in the particles.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19</a:t>
            </a:fld>
            <a:endParaRPr lang="en-US"/>
          </a:p>
        </p:txBody>
      </p:sp>
    </p:spTree>
    <p:extLst>
      <p:ext uri="{BB962C8B-B14F-4D97-AF65-F5344CB8AC3E}">
        <p14:creationId xmlns:p14="http://schemas.microsoft.com/office/powerpoint/2010/main" val="3165017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did </a:t>
            </a:r>
            <a:r>
              <a:rPr lang="en-US" dirty="0" smtClean="0"/>
              <a:t>we</a:t>
            </a:r>
            <a:r>
              <a:rPr lang="en-US" baseline="0" dirty="0" smtClean="0"/>
              <a:t> </a:t>
            </a:r>
            <a:r>
              <a:rPr lang="en-US" baseline="0" dirty="0" smtClean="0"/>
              <a:t>get involved in this difficult and </a:t>
            </a:r>
            <a:r>
              <a:rPr lang="en-US" baseline="0" dirty="0" smtClean="0"/>
              <a:t>very messy </a:t>
            </a:r>
            <a:r>
              <a:rPr lang="en-US" baseline="0" dirty="0" smtClean="0"/>
              <a:t>business of putting nanoparticles into our VMI spectrometer? </a:t>
            </a:r>
          </a:p>
          <a:p>
            <a:r>
              <a:rPr lang="en-US" baseline="0" dirty="0" smtClean="0"/>
              <a:t>Here I’m showing two journal covers. This </a:t>
            </a:r>
            <a:r>
              <a:rPr lang="en-US" baseline="0" dirty="0" smtClean="0"/>
              <a:t>cover </a:t>
            </a:r>
            <a:r>
              <a:rPr lang="en-US" baseline="0" dirty="0" smtClean="0"/>
              <a:t>on the left is from </a:t>
            </a:r>
            <a:r>
              <a:rPr lang="en-US" baseline="0" dirty="0" smtClean="0"/>
              <a:t>the </a:t>
            </a:r>
            <a:r>
              <a:rPr lang="en-US" baseline="0" dirty="0" err="1" smtClean="0"/>
              <a:t>Zewail</a:t>
            </a:r>
            <a:r>
              <a:rPr lang="en-US" baseline="0" dirty="0" smtClean="0"/>
              <a:t> group </a:t>
            </a:r>
            <a:r>
              <a:rPr lang="en-US" baseline="0" dirty="0" smtClean="0"/>
              <a:t>and is a nice demonstration of how VMI images like these can provide </a:t>
            </a:r>
            <a:r>
              <a:rPr lang="en-US" baseline="0" dirty="0" smtClean="0"/>
              <a:t>beautifully detailed information about the electronic structure of a </a:t>
            </a:r>
            <a:r>
              <a:rPr lang="en-US" baseline="0" dirty="0" smtClean="0"/>
              <a:t>molecule in the gas phase. With these cartoons, they are showing how the experimental images at various time delays can be stitched together to provide a femtosecond movie of a chemical reaction.</a:t>
            </a:r>
            <a:endParaRPr lang="en-US" baseline="0" dirty="0" smtClean="0"/>
          </a:p>
          <a:p>
            <a:r>
              <a:rPr lang="en-US" baseline="0" dirty="0" smtClean="0"/>
              <a:t>On the </a:t>
            </a:r>
            <a:r>
              <a:rPr lang="en-US" baseline="0" dirty="0" smtClean="0"/>
              <a:t>right I’m showing an ACS </a:t>
            </a:r>
            <a:r>
              <a:rPr lang="en-US" baseline="0" dirty="0" err="1" smtClean="0"/>
              <a:t>nano</a:t>
            </a:r>
            <a:r>
              <a:rPr lang="en-US" baseline="0" dirty="0" smtClean="0"/>
              <a:t> cover from the Lusk group that shows a calculation of </a:t>
            </a:r>
            <a:r>
              <a:rPr lang="en-US" baseline="0" dirty="0" err="1" smtClean="0"/>
              <a:t>excitonic</a:t>
            </a:r>
            <a:r>
              <a:rPr lang="en-US" baseline="0" dirty="0" smtClean="0"/>
              <a:t> </a:t>
            </a:r>
            <a:r>
              <a:rPr lang="en-US" baseline="0" dirty="0" err="1" smtClean="0"/>
              <a:t>wavefunctions</a:t>
            </a:r>
            <a:r>
              <a:rPr lang="en-US" baseline="0" dirty="0" smtClean="0"/>
              <a:t> in quantum dots. Our overarching goal is to use velocity map imaging to try to detained images and movies of </a:t>
            </a:r>
            <a:r>
              <a:rPr lang="en-US" baseline="0" dirty="0" err="1" smtClean="0"/>
              <a:t>nanomaterials</a:t>
            </a:r>
            <a:r>
              <a:rPr lang="en-US" baseline="0" dirty="0" smtClean="0"/>
              <a:t> just like it has done for atoms and molecules in the gas phase.</a:t>
            </a:r>
            <a:endParaRPr lang="en-US"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2</a:t>
            </a:fld>
            <a:endParaRPr lang="en-US"/>
          </a:p>
        </p:txBody>
      </p:sp>
    </p:spTree>
    <p:extLst>
      <p:ext uri="{BB962C8B-B14F-4D97-AF65-F5344CB8AC3E}">
        <p14:creationId xmlns:p14="http://schemas.microsoft.com/office/powerpoint/2010/main" val="4022257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conclude the talk, I will emphasize just a few key points. Mainly, what I wanted to show is that, when you combine it with a nanoparticle source, the velocity map imaging spectrometer can be a versatile tool for investigating nanoscale systems. I showed you a few results to support this, demonstrating how we have used a VMI to make the first observation of shock waves in nanoplasmas, reveal nanoscale optical effects via the formation of a localized plasma, and (if you saw the poser on Monday) ultrafast charge transfer between quantum dots and an organic dye molecule. </a:t>
            </a:r>
          </a:p>
          <a:p>
            <a:r>
              <a:rPr lang="en-US" baseline="0" dirty="0" smtClean="0"/>
              <a:t>In the future, we are still venturing onwards on our quest to image the </a:t>
            </a:r>
            <a:r>
              <a:rPr lang="en-US" baseline="0" dirty="0" err="1" smtClean="0"/>
              <a:t>excitonic</a:t>
            </a:r>
            <a:r>
              <a:rPr lang="en-US" baseline="0" dirty="0" smtClean="0"/>
              <a:t> orbitals of quantum dots, and we hope to achieve this goal incorporating a high-harmonic source into the experiment and improving our particle source to generate smaller and higher-quality nanoparticles.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20</a:t>
            </a:fld>
            <a:endParaRPr lang="en-US"/>
          </a:p>
        </p:txBody>
      </p:sp>
    </p:spTree>
    <p:extLst>
      <p:ext uri="{BB962C8B-B14F-4D97-AF65-F5344CB8AC3E}">
        <p14:creationId xmlns:p14="http://schemas.microsoft.com/office/powerpoint/2010/main" val="4060842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complete</a:t>
            </a:r>
            <a:r>
              <a:rPr lang="en-US" baseline="0" dirty="0" smtClean="0"/>
              <a:t> these experiments, we needed help from a lot of different, and here is just a partial list of people that I need to thank. Thanks to the team at JILA, especially Jennifer Ellis and Wei </a:t>
            </a:r>
            <a:r>
              <a:rPr lang="en-US" baseline="0" dirty="0" err="1" smtClean="0"/>
              <a:t>Xiong</a:t>
            </a:r>
            <a:r>
              <a:rPr lang="en-US" baseline="0" dirty="0" smtClean="0"/>
              <a:t> and MARGARET and HENRY. Also thanks to Jose Jimenez and his graduate student Brett Palm. And big thanks to our theory collaborators at Livermore National Lab and Naval Research Lab.</a:t>
            </a:r>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21</a:t>
            </a:fld>
            <a:endParaRPr lang="en-US"/>
          </a:p>
        </p:txBody>
      </p:sp>
    </p:spTree>
    <p:extLst>
      <p:ext uri="{BB962C8B-B14F-4D97-AF65-F5344CB8AC3E}">
        <p14:creationId xmlns:p14="http://schemas.microsoft.com/office/powerpoint/2010/main" val="1906942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thank you for your attention, and I would be glad to take any questions or comments.</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22</a:t>
            </a:fld>
            <a:endParaRPr lang="en-US"/>
          </a:p>
        </p:txBody>
      </p:sp>
    </p:spTree>
    <p:extLst>
      <p:ext uri="{BB962C8B-B14F-4D97-AF65-F5344CB8AC3E}">
        <p14:creationId xmlns:p14="http://schemas.microsoft.com/office/powerpoint/2010/main" val="574850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23</a:t>
            </a:fld>
            <a:endParaRPr lang="en-US"/>
          </a:p>
        </p:txBody>
      </p:sp>
    </p:spTree>
    <p:extLst>
      <p:ext uri="{BB962C8B-B14F-4D97-AF65-F5344CB8AC3E}">
        <p14:creationId xmlns:p14="http://schemas.microsoft.com/office/powerpoint/2010/main" val="574850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above are the raw photoion momentum distributions from nanoplasma explosions of single nanoparticles with diameters between ~40 nm and 100 nm with an 800 nm laser. The center of the frame corresponds to ions with zero kinetic energy while the edge of the frame is 80 eV. The laser polarization is in the vertical direction and the laser propagates from left to right. Frames a and f show no particles, while frames b, d, h, I, and j show diffuse plasma explosions. Frames c, e, and g, display shock shells</a:t>
            </a:r>
            <a:r>
              <a:rPr lang="en-US" sz="1200" baseline="30000" dirty="0" smtClean="0"/>
              <a:t>1</a:t>
            </a:r>
            <a:r>
              <a:rPr lang="en-US" sz="1200" dirty="0" smtClean="0"/>
              <a:t> (indicated with arrows) that were generated from particles subjected to the precise laser intensity required to initiate the shock physics.  </a:t>
            </a:r>
            <a:r>
              <a:rPr lang="en-US" sz="1200" baseline="30000" dirty="0" smtClean="0"/>
              <a:t>1</a:t>
            </a:r>
            <a:r>
              <a:rPr lang="en-US" sz="1050" dirty="0" smtClean="0"/>
              <a:t>Kaplan, </a:t>
            </a:r>
            <a:r>
              <a:rPr lang="en-US" sz="1050" dirty="0" err="1" smtClean="0"/>
              <a:t>Dubetsky</a:t>
            </a:r>
            <a:r>
              <a:rPr lang="en-US" sz="1050" dirty="0" smtClean="0"/>
              <a:t>, </a:t>
            </a:r>
            <a:r>
              <a:rPr lang="en-US" sz="1050" dirty="0" err="1" smtClean="0"/>
              <a:t>Shkolnikov</a:t>
            </a:r>
            <a:r>
              <a:rPr lang="en-US" sz="1050" dirty="0" smtClean="0"/>
              <a:t>, </a:t>
            </a:r>
            <a:r>
              <a:rPr lang="en-US" sz="1050" i="1" dirty="0" smtClean="0"/>
              <a:t>Phys. Rev. </a:t>
            </a:r>
            <a:r>
              <a:rPr lang="en-US" sz="1050" i="1" dirty="0" err="1" smtClean="0"/>
              <a:t>Lett</a:t>
            </a:r>
            <a:r>
              <a:rPr lang="en-US" sz="1050" i="1" dirty="0" smtClean="0"/>
              <a:t>.</a:t>
            </a:r>
            <a:r>
              <a:rPr lang="en-US" sz="1050" dirty="0" smtClean="0"/>
              <a:t> </a:t>
            </a:r>
            <a:r>
              <a:rPr lang="en-US" sz="1050" b="1" dirty="0" smtClean="0"/>
              <a:t>91</a:t>
            </a:r>
            <a:r>
              <a:rPr lang="en-US" sz="1050" dirty="0" smtClean="0"/>
              <a:t>, 143401 (2003)</a:t>
            </a:r>
            <a:endParaRPr lang="en-US" sz="1200" dirty="0"/>
          </a:p>
        </p:txBody>
      </p:sp>
      <p:sp>
        <p:nvSpPr>
          <p:cNvPr id="4" name="Slide Number Placeholder 3"/>
          <p:cNvSpPr>
            <a:spLocks noGrp="1"/>
          </p:cNvSpPr>
          <p:nvPr>
            <p:ph type="sldNum" sz="quarter" idx="10"/>
          </p:nvPr>
        </p:nvSpPr>
        <p:spPr/>
        <p:txBody>
          <a:bodyPr/>
          <a:lstStyle/>
          <a:p>
            <a:fld id="{D52D39E0-FE12-EB4A-B00A-4161B1FF2AA5}" type="slidenum">
              <a:rPr lang="en-US" smtClean="0"/>
              <a:t>25</a:t>
            </a:fld>
            <a:endParaRPr lang="en-US"/>
          </a:p>
        </p:txBody>
      </p:sp>
    </p:spTree>
    <p:extLst>
      <p:ext uri="{BB962C8B-B14F-4D97-AF65-F5344CB8AC3E}">
        <p14:creationId xmlns:p14="http://schemas.microsoft.com/office/powerpoint/2010/main" val="4181921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occasionally we see a flash corresponding to the ions created from a single laser-irradiated nanoparticle. The edge of the frame is about 100 eV, so as you can see, we are producing a big blob of ions all the way past 100 eV.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26</a:t>
            </a:fld>
            <a:endParaRPr lang="en-US"/>
          </a:p>
        </p:txBody>
      </p:sp>
    </p:spTree>
    <p:extLst>
      <p:ext uri="{BB962C8B-B14F-4D97-AF65-F5344CB8AC3E}">
        <p14:creationId xmlns:p14="http://schemas.microsoft.com/office/powerpoint/2010/main" val="3425185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a:t>
            </a:r>
            <a:r>
              <a:rPr lang="en-US" baseline="0" dirty="0" smtClean="0"/>
              <a:t> point that I would like to make is this. The shock waves look qualitatively different at different time delays. As you can see, the shock at 10 </a:t>
            </a:r>
            <a:r>
              <a:rPr lang="en-US" baseline="0" dirty="0" err="1" smtClean="0"/>
              <a:t>ps</a:t>
            </a:r>
            <a:r>
              <a:rPr lang="en-US" baseline="0" dirty="0" smtClean="0"/>
              <a:t> looks much less sharp than the shock at 40 ps. If you look at the 1D lineouts, you can see that the shock at 40 </a:t>
            </a:r>
            <a:r>
              <a:rPr lang="en-US" baseline="0" dirty="0" err="1" smtClean="0"/>
              <a:t>ps</a:t>
            </a:r>
            <a:r>
              <a:rPr lang="en-US" baseline="0" dirty="0" smtClean="0"/>
              <a:t> is indeed much sharper and contains a larger fraction of the ions than the shock at 10 ps. This same effect is seen in the simulations. So, this demonstrates that we have some rudimentary level of control over the shock waves. In the future, we think that it could be possible to use additional laser pulses to shape the plasma density profile to further enhance the shock wave formation.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28</a:t>
            </a:fld>
            <a:endParaRPr lang="en-US"/>
          </a:p>
        </p:txBody>
      </p:sp>
    </p:spTree>
    <p:extLst>
      <p:ext uri="{BB962C8B-B14F-4D97-AF65-F5344CB8AC3E}">
        <p14:creationId xmlns:p14="http://schemas.microsoft.com/office/powerpoint/2010/main" val="2267603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29</a:t>
            </a:fld>
            <a:endParaRPr lang="en-US"/>
          </a:p>
        </p:txBody>
      </p:sp>
    </p:spTree>
    <p:extLst>
      <p:ext uri="{BB962C8B-B14F-4D97-AF65-F5344CB8AC3E}">
        <p14:creationId xmlns:p14="http://schemas.microsoft.com/office/powerpoint/2010/main" val="4125336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allows us to make the following qualitative</a:t>
            </a:r>
            <a:r>
              <a:rPr lang="en-US" baseline="0" dirty="0" smtClean="0"/>
              <a:t> picture of what is going on. The first pulse creates a plasma. This plasma then expands. The amount of expansion depends on the time delay before the second laser pulse. When the second laser pulse arrives and dumps more energy into the plasma. Then, a shock forms in the expanding plasma.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30</a:t>
            </a:fld>
            <a:endParaRPr lang="en-US"/>
          </a:p>
        </p:txBody>
      </p:sp>
    </p:spTree>
    <p:extLst>
      <p:ext uri="{BB962C8B-B14F-4D97-AF65-F5344CB8AC3E}">
        <p14:creationId xmlns:p14="http://schemas.microsoft.com/office/powerpoint/2010/main" val="1847244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did</a:t>
            </a:r>
            <a:r>
              <a:rPr lang="en-US" baseline="0" dirty="0" smtClean="0"/>
              <a:t> we observe shock waves in nanoplasma when so many other experiments had failed to do so? Well, we cheated!</a:t>
            </a:r>
          </a:p>
          <a:p>
            <a:r>
              <a:rPr lang="en-US" baseline="0" dirty="0" smtClean="0"/>
              <a:t>The theory papers had predicted shock waves in the regime of small noble-gas clusters. Our experiment operates in a completely different regime, where we use much larger solid nanoparticles that contain several orders of magnitude more atoms. Most importantly, we look at just one nanoparticle per laser shot. Because our nanoparticles are so much larger than previous studies, we can collect enough ions even from a single nanoparticle. </a:t>
            </a:r>
          </a:p>
          <a:p>
            <a:r>
              <a:rPr lang="en-US" baseline="0" dirty="0" smtClean="0"/>
              <a:t>So, how does the experiment work?</a:t>
            </a:r>
          </a:p>
        </p:txBody>
      </p:sp>
      <p:sp>
        <p:nvSpPr>
          <p:cNvPr id="4" name="Slide Number Placeholder 3"/>
          <p:cNvSpPr>
            <a:spLocks noGrp="1"/>
          </p:cNvSpPr>
          <p:nvPr>
            <p:ph type="sldNum" sz="quarter" idx="10"/>
          </p:nvPr>
        </p:nvSpPr>
        <p:spPr/>
        <p:txBody>
          <a:bodyPr/>
          <a:lstStyle/>
          <a:p>
            <a:fld id="{D52D39E0-FE12-EB4A-B00A-4161B1FF2AA5}" type="slidenum">
              <a:rPr lang="en-US" smtClean="0"/>
              <a:t>33</a:t>
            </a:fld>
            <a:endParaRPr lang="en-US"/>
          </a:p>
        </p:txBody>
      </p:sp>
    </p:spTree>
    <p:extLst>
      <p:ext uri="{BB962C8B-B14F-4D97-AF65-F5344CB8AC3E}">
        <p14:creationId xmlns:p14="http://schemas.microsoft.com/office/powerpoint/2010/main" val="191577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a:t>
            </a:r>
            <a:r>
              <a:rPr lang="en-US" baseline="0" dirty="0" smtClean="0"/>
              <a:t> process of trying to image the </a:t>
            </a:r>
            <a:r>
              <a:rPr lang="en-US" baseline="0" dirty="0" smtClean="0"/>
              <a:t>electronic structure of </a:t>
            </a:r>
            <a:r>
              <a:rPr lang="en-US" baseline="0" dirty="0" err="1" smtClean="0"/>
              <a:t>nanomaterials</a:t>
            </a:r>
            <a:r>
              <a:rPr lang="en-US" baseline="0" dirty="0" smtClean="0"/>
              <a:t>, we realized that VMI is also an excellent way to investigate a much higher intensity regime, where nanoparticles are </a:t>
            </a:r>
            <a:r>
              <a:rPr lang="en-US" baseline="0" dirty="0" smtClean="0"/>
              <a:t>rapidly converted </a:t>
            </a:r>
            <a:r>
              <a:rPr lang="en-US" baseline="0" dirty="0" smtClean="0"/>
              <a:t>into nanoplasmas. </a:t>
            </a:r>
            <a:endParaRPr lang="en-US" dirty="0" smtClean="0"/>
          </a:p>
          <a:p>
            <a:r>
              <a:rPr lang="en-US" dirty="0" smtClean="0"/>
              <a:t>I</a:t>
            </a:r>
            <a:r>
              <a:rPr lang="en-US" baseline="0" dirty="0" smtClean="0"/>
              <a:t> think that the word “</a:t>
            </a:r>
            <a:r>
              <a:rPr lang="en-US" baseline="0" dirty="0" err="1" smtClean="0"/>
              <a:t>nanopalsma</a:t>
            </a:r>
            <a:r>
              <a:rPr lang="en-US" baseline="0" dirty="0" smtClean="0"/>
              <a:t>” is really cool. But, if that is not enough to get </a:t>
            </a:r>
            <a:r>
              <a:rPr lang="en-US" baseline="0" dirty="0" smtClean="0"/>
              <a:t>you excited, let me get you interested by saying that nanoplasmas have </a:t>
            </a:r>
            <a:r>
              <a:rPr lang="en-US" baseline="0" dirty="0" smtClean="0"/>
              <a:t>an unusual ability to absorb large amounts of laser energy into a small volume, </a:t>
            </a:r>
            <a:r>
              <a:rPr lang="en-US" baseline="0" dirty="0" smtClean="0"/>
              <a:t>and, in-so-doing, produce </a:t>
            </a:r>
            <a:r>
              <a:rPr lang="en-US" baseline="0" dirty="0" smtClean="0"/>
              <a:t>very high energy physics with table-top scale lasers. For example, I show two articles here, one where nanoplasmas were used to generate ions up to 1 Mega-electron-volt, and another where nanoplasmas were used to achieve nuclear fusion. Both of these studies were completed at intensities </a:t>
            </a:r>
            <a:r>
              <a:rPr lang="en-US" baseline="0" dirty="0" smtClean="0"/>
              <a:t>accessible </a:t>
            </a:r>
            <a:r>
              <a:rPr lang="en-US" baseline="0" dirty="0" smtClean="0"/>
              <a:t>to </a:t>
            </a:r>
            <a:r>
              <a:rPr lang="en-US" baseline="0" dirty="0" smtClean="0"/>
              <a:t>current tabletop </a:t>
            </a:r>
            <a:r>
              <a:rPr lang="en-US" baseline="0" dirty="0" smtClean="0"/>
              <a:t>scale lasers</a:t>
            </a:r>
            <a:r>
              <a:rPr lang="en-US" baseline="0" dirty="0" smtClean="0"/>
              <a:t>. So, that’s pretty cool, right? Nothing? You are a tough audience. Nuclear fusion? Nothing?</a:t>
            </a:r>
            <a:endParaRPr lang="en-US"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3</a:t>
            </a:fld>
            <a:endParaRPr lang="en-US"/>
          </a:p>
        </p:txBody>
      </p:sp>
    </p:spTree>
    <p:extLst>
      <p:ext uri="{BB962C8B-B14F-4D97-AF65-F5344CB8AC3E}">
        <p14:creationId xmlns:p14="http://schemas.microsoft.com/office/powerpoint/2010/main" val="3954061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a:t>
            </a:r>
            <a:r>
              <a:rPr lang="en-US" baseline="0" dirty="0" smtClean="0"/>
              <a:t>most of you know, nanoparticles are typically found imbedded in bulk material, attached to a surface, or, most commonly, swimming in a </a:t>
            </a:r>
            <a:r>
              <a:rPr lang="en-US" baseline="0" dirty="0" smtClean="0"/>
              <a:t>large container of solvent. </a:t>
            </a:r>
            <a:r>
              <a:rPr lang="en-US" baseline="0" dirty="0" smtClean="0"/>
              <a:t>So, how did we go about getting them into our </a:t>
            </a:r>
            <a:r>
              <a:rPr lang="en-US" baseline="0" dirty="0" smtClean="0"/>
              <a:t>ultrahigh vacuum </a:t>
            </a:r>
            <a:r>
              <a:rPr lang="en-US" baseline="0" dirty="0" smtClean="0"/>
              <a:t>chamber? Well, we were lucky enough to be located just down the block from the Jose Jimenez group at the University of Colorado Chemistry Department. Jose and his lab spend their time flying around in airplanes sucking atmospheric dust into their mass </a:t>
            </a:r>
            <a:r>
              <a:rPr lang="en-US" baseline="0" dirty="0" smtClean="0"/>
              <a:t>spectrometers. </a:t>
            </a:r>
            <a:r>
              <a:rPr lang="en-US" baseline="0" dirty="0" smtClean="0"/>
              <a:t>So, </a:t>
            </a:r>
            <a:r>
              <a:rPr lang="en-US" baseline="0" dirty="0" smtClean="0"/>
              <a:t>these people </a:t>
            </a:r>
            <a:r>
              <a:rPr lang="en-US" baseline="0" dirty="0" smtClean="0"/>
              <a:t>are </a:t>
            </a:r>
            <a:r>
              <a:rPr lang="en-US" baseline="0" dirty="0" smtClean="0"/>
              <a:t>truly professionals at getting </a:t>
            </a:r>
            <a:r>
              <a:rPr lang="en-US" baseline="0" dirty="0" smtClean="0"/>
              <a:t>nanoparticles into vacuum </a:t>
            </a:r>
            <a:r>
              <a:rPr lang="en-US" baseline="0" dirty="0" smtClean="0"/>
              <a:t>chambers. They were </a:t>
            </a:r>
            <a:r>
              <a:rPr lang="en-US" baseline="0" dirty="0" smtClean="0"/>
              <a:t>nice enough to show us the equipment that they </a:t>
            </a:r>
            <a:r>
              <a:rPr lang="en-US" baseline="0" dirty="0" smtClean="0"/>
              <a:t>use and how it works. So, as soon as their back was turned, we “borrowed” that equipment and attached it to our spectrometer.</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4</a:t>
            </a:fld>
            <a:endParaRPr lang="en-US"/>
          </a:p>
        </p:txBody>
      </p:sp>
    </p:spTree>
    <p:extLst>
      <p:ext uri="{BB962C8B-B14F-4D97-AF65-F5344CB8AC3E}">
        <p14:creationId xmlns:p14="http://schemas.microsoft.com/office/powerpoint/2010/main" val="227551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a:t>
            </a:r>
            <a:r>
              <a:rPr lang="en-US" baseline="0" dirty="0" smtClean="0"/>
              <a:t>, this figure shows our VMI spectrometer, which we have modified by attaching a nanoparticle source. The source consists of a compressed gas atomizer and an aerodynamic lens. </a:t>
            </a:r>
            <a:r>
              <a:rPr lang="en-US" baseline="0" dirty="0" smtClean="0"/>
              <a:t>We start with 1 liter bottle containing either colloidal nanoparticles or simply a salt solution. The atomizer produces a fine mist of 1 micron droplets which evaporate to leave behind nanoparticles with diameters of about 100 nm. </a:t>
            </a:r>
            <a:r>
              <a:rPr lang="en-US" baseline="0" dirty="0" smtClean="0"/>
              <a:t>These particles </a:t>
            </a:r>
            <a:r>
              <a:rPr lang="en-US" baseline="0" dirty="0" smtClean="0"/>
              <a:t>consist of either aggregates of nanoparticles or single crystals of salt. The nanoparticle aerosol then passes through the aerodynamic lens, which forms a collimated beam of nanoparticles while leaving the gas divergent. The nanoparticle beam is then crossed with </a:t>
            </a:r>
            <a:r>
              <a:rPr lang="en-US" baseline="0" dirty="0" smtClean="0"/>
              <a:t>a femtosecond laser operating at 1 kHz. </a:t>
            </a:r>
            <a:r>
              <a:rPr lang="en-US" baseline="0" dirty="0" smtClean="0"/>
              <a:t>The positive ions that are released are collected by a velocity-map-imaging spectrometer. </a:t>
            </a:r>
          </a:p>
          <a:p>
            <a:r>
              <a:rPr lang="en-US" baseline="0" dirty="0" smtClean="0"/>
              <a:t>The most interesting part of this experiment is that we can control the number of nanoparticles in the interaction region </a:t>
            </a:r>
            <a:r>
              <a:rPr lang="en-US" baseline="0" dirty="0" smtClean="0"/>
              <a:t>simply by </a:t>
            </a:r>
            <a:r>
              <a:rPr lang="en-US" baseline="0" dirty="0" smtClean="0"/>
              <a:t>changing the spot size of the laser. In the experiments that I will talk about today, we use a very small laser </a:t>
            </a:r>
            <a:r>
              <a:rPr lang="en-US" baseline="0" dirty="0" smtClean="0"/>
              <a:t>which allows us to probe single nanoparticles. </a:t>
            </a:r>
            <a:endParaRPr lang="en-US"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5</a:t>
            </a:fld>
            <a:endParaRPr lang="en-US"/>
          </a:p>
        </p:txBody>
      </p:sp>
    </p:spTree>
    <p:extLst>
      <p:ext uri="{BB962C8B-B14F-4D97-AF65-F5344CB8AC3E}">
        <p14:creationId xmlns:p14="http://schemas.microsoft.com/office/powerpoint/2010/main" val="87250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the apparatus looks like from the outside. It is about 1 meter long and consists of two differentially pumped vacuum chambers. Since this is a special occasion, let’s cut the chamber is half and see what is happening inside. As you can see, the nanoparticles emerge from the aerodynamic </a:t>
            </a:r>
            <a:r>
              <a:rPr lang="en-US" baseline="0" dirty="0" smtClean="0"/>
              <a:t>lens and pass into the VMI spectrometer. </a:t>
            </a:r>
            <a:r>
              <a:rPr lang="en-US" baseline="0" dirty="0" smtClean="0"/>
              <a:t>The laser </a:t>
            </a:r>
            <a:r>
              <a:rPr lang="en-US" baseline="0" dirty="0" smtClean="0"/>
              <a:t>creates a plasma from a single nanoparticle and the positive ions are pushed towards the detector.</a:t>
            </a:r>
            <a:endParaRPr lang="en-US"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6</a:t>
            </a:fld>
            <a:endParaRPr lang="en-US"/>
          </a:p>
        </p:txBody>
      </p:sp>
    </p:spTree>
    <p:extLst>
      <p:ext uri="{BB962C8B-B14F-4D97-AF65-F5344CB8AC3E}">
        <p14:creationId xmlns:p14="http://schemas.microsoft.com/office/powerpoint/2010/main" val="3963117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slightly more colorful view of what the raw data looks like on the detector. You can see sudden flashes that contain on the order of 10,000 or more ions. These flashes correspond to the conversion of a nanoparticle into a </a:t>
            </a:r>
            <a:r>
              <a:rPr lang="en-US" baseline="0" dirty="0" err="1" smtClean="0"/>
              <a:t>nanoplasma</a:t>
            </a:r>
            <a:r>
              <a:rPr lang="en-US" baseline="0" dirty="0" smtClean="0"/>
              <a:t>, which rapidly expands and showers the detector with positive ions. </a:t>
            </a:r>
          </a:p>
          <a:p>
            <a:r>
              <a:rPr lang="en-US" baseline="0" dirty="0" smtClean="0"/>
              <a:t>You will notice that there is a lot of variability of the </a:t>
            </a:r>
            <a:r>
              <a:rPr lang="en-US" baseline="0" dirty="0" err="1" smtClean="0"/>
              <a:t>photoion</a:t>
            </a:r>
            <a:r>
              <a:rPr lang="en-US" baseline="0" dirty="0" smtClean="0"/>
              <a:t> yield and the shape of the </a:t>
            </a:r>
            <a:r>
              <a:rPr lang="en-US" baseline="0" dirty="0" err="1" smtClean="0"/>
              <a:t>photoion</a:t>
            </a:r>
            <a:r>
              <a:rPr lang="en-US" baseline="0" dirty="0" smtClean="0"/>
              <a:t> angular distribution. This is due to two reasons: First, the nanoparticles can sample a wide range of intensities in the laser focus. And Second, the nanoparticles have a distribution of shapes and sizes and this </a:t>
            </a:r>
            <a:r>
              <a:rPr lang="en-US" baseline="0" dirty="0" smtClean="0"/>
              <a:t>influences </a:t>
            </a:r>
            <a:r>
              <a:rPr lang="en-US" baseline="0" dirty="0" smtClean="0"/>
              <a:t>the </a:t>
            </a:r>
            <a:r>
              <a:rPr lang="en-US" baseline="0" dirty="0" err="1" smtClean="0"/>
              <a:t>photoion</a:t>
            </a:r>
            <a:r>
              <a:rPr lang="en-US" baseline="0" dirty="0" smtClean="0"/>
              <a:t> distribution, as I will cover in the second part of this talk.</a:t>
            </a:r>
          </a:p>
        </p:txBody>
      </p:sp>
      <p:sp>
        <p:nvSpPr>
          <p:cNvPr id="4" name="Slide Number Placeholder 3"/>
          <p:cNvSpPr>
            <a:spLocks noGrp="1"/>
          </p:cNvSpPr>
          <p:nvPr>
            <p:ph type="sldNum" sz="quarter" idx="10"/>
          </p:nvPr>
        </p:nvSpPr>
        <p:spPr/>
        <p:txBody>
          <a:bodyPr/>
          <a:lstStyle/>
          <a:p>
            <a:fld id="{D52D39E0-FE12-EB4A-B00A-4161B1FF2AA5}" type="slidenum">
              <a:rPr lang="en-US" smtClean="0"/>
              <a:t>7</a:t>
            </a:fld>
            <a:endParaRPr lang="en-US"/>
          </a:p>
        </p:txBody>
      </p:sp>
    </p:spTree>
    <p:extLst>
      <p:ext uri="{BB962C8B-B14F-4D97-AF65-F5344CB8AC3E}">
        <p14:creationId xmlns:p14="http://schemas.microsoft.com/office/powerpoint/2010/main" val="342518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being femtosecond</a:t>
            </a:r>
            <a:r>
              <a:rPr lang="en-US" baseline="0" dirty="0" smtClean="0"/>
              <a:t> laser people, the first question that we asked is: “Can we control this plasma formation process with two </a:t>
            </a:r>
            <a:r>
              <a:rPr lang="en-US" baseline="0" dirty="0" smtClean="0"/>
              <a:t>time-delayed laser </a:t>
            </a:r>
            <a:r>
              <a:rPr lang="en-US" baseline="0" dirty="0" smtClean="0"/>
              <a:t>pulses”. And, as you can see here, the answer is yes. By using an 800 and 400 nm laser pulses, </a:t>
            </a:r>
            <a:r>
              <a:rPr lang="en-US" baseline="0" dirty="0" smtClean="0"/>
              <a:t>we are able to create a large enhancement in the total </a:t>
            </a:r>
            <a:r>
              <a:rPr lang="en-US" baseline="0" dirty="0" err="1" smtClean="0"/>
              <a:t>photoion</a:t>
            </a:r>
            <a:r>
              <a:rPr lang="en-US" baseline="0" dirty="0" smtClean="0"/>
              <a:t> yield then the 400 nm pulse precedes the 800 nm pulse by about 2 to 30 femtoseconds. </a:t>
            </a:r>
          </a:p>
          <a:p>
            <a:r>
              <a:rPr lang="en-US" baseline="0" dirty="0" smtClean="0"/>
              <a:t>This effect has been seen before in nanoscale silver clusters and it was explained very simply. The first pulse creates a </a:t>
            </a:r>
            <a:r>
              <a:rPr lang="en-US" baseline="0" dirty="0" err="1" smtClean="0"/>
              <a:t>nanoplasma</a:t>
            </a:r>
            <a:r>
              <a:rPr lang="en-US" baseline="0" dirty="0" smtClean="0"/>
              <a:t> which expands. As the </a:t>
            </a:r>
            <a:r>
              <a:rPr lang="en-US" baseline="0" dirty="0" err="1" smtClean="0"/>
              <a:t>nanoplasma</a:t>
            </a:r>
            <a:r>
              <a:rPr lang="en-US" baseline="0" dirty="0" smtClean="0"/>
              <a:t> expands, it becomes more larger therefore more absorbing of the second laser pulse. However, as the </a:t>
            </a:r>
            <a:r>
              <a:rPr lang="en-US" baseline="0" dirty="0" err="1" smtClean="0"/>
              <a:t>nanoplasma</a:t>
            </a:r>
            <a:r>
              <a:rPr lang="en-US" baseline="0" dirty="0" smtClean="0"/>
              <a:t> becomes too large, it’s density drops below the critical density and it can no longer effectively absorb energy from the laser pulse.</a:t>
            </a:r>
          </a:p>
          <a:p>
            <a:r>
              <a:rPr lang="en-US" baseline="0" dirty="0" smtClean="0"/>
              <a:t>So, this is a nice result, but we see something even more interesting if we look at the </a:t>
            </a:r>
            <a:r>
              <a:rPr lang="en-US" baseline="0" dirty="0" err="1" smtClean="0"/>
              <a:t>photoion</a:t>
            </a:r>
            <a:r>
              <a:rPr lang="en-US" baseline="0" dirty="0" smtClean="0"/>
              <a:t> angular distributions that correspond to these red dots.</a:t>
            </a:r>
          </a:p>
        </p:txBody>
      </p:sp>
      <p:sp>
        <p:nvSpPr>
          <p:cNvPr id="4" name="Slide Number Placeholder 3"/>
          <p:cNvSpPr>
            <a:spLocks noGrp="1"/>
          </p:cNvSpPr>
          <p:nvPr>
            <p:ph type="sldNum" sz="quarter" idx="10"/>
          </p:nvPr>
        </p:nvSpPr>
        <p:spPr/>
        <p:txBody>
          <a:bodyPr/>
          <a:lstStyle/>
          <a:p>
            <a:fld id="{D52D39E0-FE12-EB4A-B00A-4161B1FF2AA5}" type="slidenum">
              <a:rPr lang="en-US" smtClean="0"/>
              <a:t>8</a:t>
            </a:fld>
            <a:endParaRPr lang="en-US"/>
          </a:p>
        </p:txBody>
      </p:sp>
    </p:spTree>
    <p:extLst>
      <p:ext uri="{BB962C8B-B14F-4D97-AF65-F5344CB8AC3E}">
        <p14:creationId xmlns:p14="http://schemas.microsoft.com/office/powerpoint/2010/main" val="3180634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smtClean="0"/>
              <a:t>is what the data looks like. If you use</a:t>
            </a:r>
            <a:r>
              <a:rPr lang="en-US" baseline="0" dirty="0" smtClean="0"/>
              <a:t> a single laser pulse, you generate a </a:t>
            </a:r>
            <a:r>
              <a:rPr lang="en-US" baseline="0" dirty="0" smtClean="0"/>
              <a:t>big, mostly featureless, </a:t>
            </a:r>
            <a:r>
              <a:rPr lang="en-US" baseline="0" dirty="0" smtClean="0"/>
              <a:t>blob of ions, shown here. </a:t>
            </a:r>
            <a:r>
              <a:rPr lang="en-US" baseline="0" dirty="0" smtClean="0"/>
              <a:t>The features that you do see here are due to damage of our MCP detector, so the actual </a:t>
            </a:r>
            <a:r>
              <a:rPr lang="en-US" baseline="0" dirty="0" err="1" smtClean="0"/>
              <a:t>photoion</a:t>
            </a:r>
            <a:r>
              <a:rPr lang="en-US" baseline="0" dirty="0" smtClean="0"/>
              <a:t> distribution is even more boring.</a:t>
            </a:r>
          </a:p>
          <a:p>
            <a:r>
              <a:rPr lang="en-US" baseline="0" dirty="0" smtClean="0"/>
              <a:t>If we use </a:t>
            </a:r>
            <a:r>
              <a:rPr lang="en-US" baseline="0" dirty="0" smtClean="0"/>
              <a:t>two laser pulses, </a:t>
            </a:r>
            <a:r>
              <a:rPr lang="en-US" baseline="0" dirty="0" smtClean="0"/>
              <a:t>we usually still see </a:t>
            </a:r>
            <a:r>
              <a:rPr lang="en-US" baseline="0" dirty="0" smtClean="0"/>
              <a:t>a big blob of ions. However, if </a:t>
            </a:r>
            <a:r>
              <a:rPr lang="en-US" baseline="0" dirty="0" smtClean="0"/>
              <a:t>we use </a:t>
            </a:r>
            <a:r>
              <a:rPr lang="en-US" baseline="0" dirty="0" smtClean="0"/>
              <a:t>two laser pulses with a time delay </a:t>
            </a:r>
            <a:r>
              <a:rPr lang="en-US" baseline="0" dirty="0" smtClean="0"/>
              <a:t>of about 7 to 40 </a:t>
            </a:r>
            <a:r>
              <a:rPr lang="en-US" baseline="0" dirty="0" err="1" smtClean="0"/>
              <a:t>ps</a:t>
            </a:r>
            <a:r>
              <a:rPr lang="en-US" baseline="0" dirty="0" smtClean="0"/>
              <a:t>, we start </a:t>
            </a:r>
            <a:r>
              <a:rPr lang="en-US" baseline="0" dirty="0" smtClean="0"/>
              <a:t>to see some ions distributions that </a:t>
            </a:r>
            <a:r>
              <a:rPr lang="en-US" baseline="0" dirty="0" smtClean="0"/>
              <a:t>have a </a:t>
            </a:r>
            <a:r>
              <a:rPr lang="en-US" baseline="0" dirty="0" smtClean="0"/>
              <a:t>sharp </a:t>
            </a:r>
            <a:r>
              <a:rPr lang="en-US" baseline="0" dirty="0" smtClean="0"/>
              <a:t>peak, that I am going to explain is a shock wave.</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9</a:t>
            </a:fld>
            <a:endParaRPr lang="en-US"/>
          </a:p>
        </p:txBody>
      </p:sp>
    </p:spTree>
    <p:extLst>
      <p:ext uri="{BB962C8B-B14F-4D97-AF65-F5344CB8AC3E}">
        <p14:creationId xmlns:p14="http://schemas.microsoft.com/office/powerpoint/2010/main" val="6872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28A707-944C-6C48-9C52-02BC6E400200}"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2248565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28A707-944C-6C48-9C52-02BC6E400200}"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1565502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28A707-944C-6C48-9C52-02BC6E400200}"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3279729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28A707-944C-6C48-9C52-02BC6E400200}"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15173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28A707-944C-6C48-9C52-02BC6E400200}"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3441488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28A707-944C-6C48-9C52-02BC6E400200}" type="datetimeFigureOut">
              <a:rPr lang="en-US" smtClean="0"/>
              <a:t>7/9/14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146310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28A707-944C-6C48-9C52-02BC6E400200}" type="datetimeFigureOut">
              <a:rPr lang="en-US" smtClean="0"/>
              <a:t>7/9/14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304419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28A707-944C-6C48-9C52-02BC6E400200}" type="datetimeFigureOut">
              <a:rPr lang="en-US" smtClean="0"/>
              <a:t>7/9/14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33278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28A707-944C-6C48-9C52-02BC6E400200}" type="datetimeFigureOut">
              <a:rPr lang="en-US" smtClean="0"/>
              <a:t>7/9/14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384683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28A707-944C-6C48-9C52-02BC6E400200}" type="datetimeFigureOut">
              <a:rPr lang="en-US" smtClean="0"/>
              <a:t>7/9/14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1646548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28A707-944C-6C48-9C52-02BC6E400200}" type="datetimeFigureOut">
              <a:rPr lang="en-US" smtClean="0"/>
              <a:t>7/9/14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1D9BD9-D623-044D-9F95-4449DA150D15}" type="slidenum">
              <a:rPr lang="en-US" smtClean="0"/>
              <a:t>‹#›</a:t>
            </a:fld>
            <a:endParaRPr lang="en-US"/>
          </a:p>
        </p:txBody>
      </p:sp>
    </p:spTree>
    <p:extLst>
      <p:ext uri="{BB962C8B-B14F-4D97-AF65-F5344CB8AC3E}">
        <p14:creationId xmlns:p14="http://schemas.microsoft.com/office/powerpoint/2010/main" val="2647388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38632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28A707-944C-6C48-9C52-02BC6E400200}" type="datetimeFigureOut">
              <a:rPr lang="en-US" smtClean="0"/>
              <a:t>7/9/14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D9BD9-D623-044D-9F95-4449DA150D15}" type="slidenum">
              <a:rPr lang="en-US" smtClean="0"/>
              <a:t>‹#›</a:t>
            </a:fld>
            <a:endParaRPr lang="en-US"/>
          </a:p>
        </p:txBody>
      </p:sp>
      <p:pic>
        <p:nvPicPr>
          <p:cNvPr id="10" name="Picture 9" descr="JILA_logo_sm.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7843520" y="44559"/>
            <a:ext cx="1278198" cy="684443"/>
          </a:xfrm>
          <a:prstGeom prst="rect">
            <a:avLst/>
          </a:prstGeom>
        </p:spPr>
      </p:pic>
    </p:spTree>
    <p:extLst>
      <p:ext uri="{BB962C8B-B14F-4D97-AF65-F5344CB8AC3E}">
        <p14:creationId xmlns:p14="http://schemas.microsoft.com/office/powerpoint/2010/main" val="317996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0000FF"/>
          </a:solidFill>
          <a:latin typeface="Avenir Next Bold"/>
          <a:ea typeface="+mj-ea"/>
          <a:cs typeface="Avenir Next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b="0" i="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b="0" i="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b="0" i="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b="0" i="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gif"/></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8.png"/><Relationship Id="rId1" Type="http://schemas.microsoft.com/office/2007/relationships/media" Target="../media/media1.avi"/><Relationship Id="rId2" Type="http://schemas.openxmlformats.org/officeDocument/2006/relationships/video" Target="../media/media1.avi"/></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gi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0"/>
            <a:ext cx="9155759" cy="6858000"/>
          </a:xfrm>
          <a:prstGeom prst="rect">
            <a:avLst/>
          </a:prstGeom>
        </p:spPr>
      </p:pic>
      <p:sp>
        <p:nvSpPr>
          <p:cNvPr id="2" name="Title 1"/>
          <p:cNvSpPr>
            <a:spLocks noGrp="1"/>
          </p:cNvSpPr>
          <p:nvPr>
            <p:ph type="ctrTitle"/>
          </p:nvPr>
        </p:nvSpPr>
        <p:spPr>
          <a:xfrm>
            <a:off x="0" y="-18077"/>
            <a:ext cx="7507112" cy="1470025"/>
          </a:xfrm>
        </p:spPr>
        <p:txBody>
          <a:bodyPr>
            <a:noAutofit/>
          </a:bodyPr>
          <a:lstStyle/>
          <a:p>
            <a:pPr algn="l"/>
            <a:r>
              <a:rPr lang="en-US" sz="4000" dirty="0" smtClean="0">
                <a:solidFill>
                  <a:schemeClr val="bg1"/>
                </a:solidFill>
                <a:latin typeface="Avenir Book"/>
                <a:cs typeface="Avenir Book"/>
              </a:rPr>
              <a:t>Nanoparticles and nanoplasmas in femtosecond laser fields</a:t>
            </a:r>
            <a:endParaRPr lang="en-US" sz="4000" dirty="0">
              <a:solidFill>
                <a:schemeClr val="bg1"/>
              </a:solidFill>
              <a:latin typeface="Avenir Book"/>
              <a:cs typeface="Avenir Book"/>
            </a:endParaRPr>
          </a:p>
        </p:txBody>
      </p:sp>
      <p:sp>
        <p:nvSpPr>
          <p:cNvPr id="3" name="Subtitle 2"/>
          <p:cNvSpPr>
            <a:spLocks noGrp="1"/>
          </p:cNvSpPr>
          <p:nvPr>
            <p:ph type="subTitle" idx="1"/>
          </p:nvPr>
        </p:nvSpPr>
        <p:spPr>
          <a:xfrm>
            <a:off x="0" y="1395504"/>
            <a:ext cx="4291992" cy="1597532"/>
          </a:xfrm>
        </p:spPr>
        <p:txBody>
          <a:bodyPr>
            <a:normAutofit/>
          </a:bodyPr>
          <a:lstStyle/>
          <a:p>
            <a:pPr algn="l"/>
            <a:r>
              <a:rPr lang="en-US" sz="2000" dirty="0" smtClean="0">
                <a:solidFill>
                  <a:srgbClr val="44FEFF"/>
                </a:solidFill>
              </a:rPr>
              <a:t>Daniel Hickstein</a:t>
            </a:r>
          </a:p>
          <a:p>
            <a:pPr algn="l"/>
            <a:r>
              <a:rPr lang="en-US" sz="2000" dirty="0" smtClean="0">
                <a:solidFill>
                  <a:srgbClr val="44FEFF"/>
                </a:solidFill>
              </a:rPr>
              <a:t>Kapteyn–Murnane Group</a:t>
            </a:r>
          </a:p>
          <a:p>
            <a:pPr algn="l"/>
            <a:r>
              <a:rPr lang="en-US" sz="2000" dirty="0" smtClean="0">
                <a:solidFill>
                  <a:srgbClr val="44FEFF"/>
                </a:solidFill>
              </a:rPr>
              <a:t>JILA – University of </a:t>
            </a:r>
            <a:r>
              <a:rPr lang="en-US" sz="2000" dirty="0" smtClean="0">
                <a:solidFill>
                  <a:srgbClr val="44FEFF"/>
                </a:solidFill>
              </a:rPr>
              <a:t>Colorado</a:t>
            </a:r>
          </a:p>
          <a:p>
            <a:pPr algn="l"/>
            <a:r>
              <a:rPr lang="en-US" sz="2000" dirty="0" smtClean="0">
                <a:solidFill>
                  <a:srgbClr val="44FEFF"/>
                </a:solidFill>
              </a:rPr>
              <a:t>Boulder, CO, USA</a:t>
            </a:r>
            <a:endParaRPr lang="en-US" sz="2000" dirty="0" smtClean="0">
              <a:solidFill>
                <a:srgbClr val="44FEFF"/>
              </a:solidFill>
            </a:endParaRPr>
          </a:p>
        </p:txBody>
      </p:sp>
      <p:pic>
        <p:nvPicPr>
          <p:cNvPr id="5" name="Picture 4" descr="JILA_logo_s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43520" y="44559"/>
            <a:ext cx="1278198" cy="684443"/>
          </a:xfrm>
          <a:prstGeom prst="rect">
            <a:avLst/>
          </a:prstGeom>
        </p:spPr>
      </p:pic>
    </p:spTree>
    <p:extLst>
      <p:ext uri="{BB962C8B-B14F-4D97-AF65-F5344CB8AC3E}">
        <p14:creationId xmlns:p14="http://schemas.microsoft.com/office/powerpoint/2010/main" val="6011609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Time dependence of shock waves</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4556" y="2148516"/>
            <a:ext cx="6039555" cy="4505308"/>
          </a:xfrm>
          <a:prstGeom prst="rect">
            <a:avLst/>
          </a:prstGeom>
        </p:spPr>
      </p:pic>
      <p:sp>
        <p:nvSpPr>
          <p:cNvPr id="11" name="Oval 10"/>
          <p:cNvSpPr/>
          <p:nvPr/>
        </p:nvSpPr>
        <p:spPr>
          <a:xfrm>
            <a:off x="5133624" y="3043941"/>
            <a:ext cx="141112" cy="141112"/>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697357" y="2920034"/>
            <a:ext cx="404994" cy="3681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518630" y="2695222"/>
            <a:ext cx="869952" cy="790867"/>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93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Hydrodynamic simulations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50936" y="1325648"/>
            <a:ext cx="5959335" cy="5297187"/>
          </a:xfrm>
          <a:prstGeom prst="rect">
            <a:avLst/>
          </a:prstGeom>
        </p:spPr>
      </p:pic>
      <p:sp>
        <p:nvSpPr>
          <p:cNvPr id="3" name="TextBox 2"/>
          <p:cNvSpPr txBox="1"/>
          <p:nvPr/>
        </p:nvSpPr>
        <p:spPr>
          <a:xfrm>
            <a:off x="733777" y="6497669"/>
            <a:ext cx="2600166" cy="307777"/>
          </a:xfrm>
          <a:prstGeom prst="rect">
            <a:avLst/>
          </a:prstGeom>
          <a:noFill/>
        </p:spPr>
        <p:txBody>
          <a:bodyPr wrap="none" rtlCol="0">
            <a:spAutoFit/>
          </a:bodyPr>
          <a:lstStyle/>
          <a:p>
            <a:r>
              <a:rPr lang="en-US" sz="1400" dirty="0" smtClean="0"/>
              <a:t>Calculations by Jim Gaffney, LLNL</a:t>
            </a:r>
            <a:endParaRPr lang="en-US" sz="1400" dirty="0"/>
          </a:p>
        </p:txBody>
      </p:sp>
    </p:spTree>
    <p:extLst>
      <p:ext uri="{BB962C8B-B14F-4D97-AF65-F5344CB8AC3E}">
        <p14:creationId xmlns:p14="http://schemas.microsoft.com/office/powerpoint/2010/main" val="5830264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04641" y="4311516"/>
            <a:ext cx="4107383" cy="2309548"/>
          </a:xfrm>
          <a:prstGeom prst="rect">
            <a:avLst/>
          </a:prstGeom>
        </p:spPr>
      </p:pic>
      <p:pic>
        <p:nvPicPr>
          <p:cNvPr id="5" name="Picture 4"/>
          <p:cNvPicPr>
            <a:picLocks noChangeAspect="1"/>
          </p:cNvPicPr>
          <p:nvPr/>
        </p:nvPicPr>
        <p:blipFill>
          <a:blip r:embed="rId4"/>
          <a:stretch>
            <a:fillRect/>
          </a:stretch>
        </p:blipFill>
        <p:spPr>
          <a:xfrm>
            <a:off x="1045145" y="1466727"/>
            <a:ext cx="7009688" cy="3058491"/>
          </a:xfrm>
          <a:prstGeom prst="rect">
            <a:avLst/>
          </a:prstGeom>
        </p:spPr>
      </p:pic>
      <p:sp>
        <p:nvSpPr>
          <p:cNvPr id="2" name="Title 1"/>
          <p:cNvSpPr>
            <a:spLocks noGrp="1"/>
          </p:cNvSpPr>
          <p:nvPr>
            <p:ph type="title"/>
          </p:nvPr>
        </p:nvSpPr>
        <p:spPr/>
        <p:txBody>
          <a:bodyPr>
            <a:normAutofit fontScale="90000"/>
          </a:bodyPr>
          <a:lstStyle/>
          <a:p>
            <a:r>
              <a:rPr lang="en-US" dirty="0" smtClean="0"/>
              <a:t>Prediction of nanoplasma shock waves</a:t>
            </a:r>
            <a:endParaRPr lang="en-US" dirty="0"/>
          </a:p>
        </p:txBody>
      </p:sp>
      <p:pic>
        <p:nvPicPr>
          <p:cNvPr id="9" name="Picture 8" descr="Screen Shot 2014-03-04 at 5.18.07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1653" y="1615422"/>
            <a:ext cx="8015147" cy="4286753"/>
          </a:xfrm>
          <a:prstGeom prst="rect">
            <a:avLst/>
          </a:prstGeom>
        </p:spPr>
      </p:pic>
      <p:pic>
        <p:nvPicPr>
          <p:cNvPr id="11" name="Picture 10" descr="Screen Shot 2014-03-04 at 5.19.15 PM.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1828661"/>
            <a:ext cx="9144000" cy="3750377"/>
          </a:xfrm>
          <a:prstGeom prst="rect">
            <a:avLst/>
          </a:prstGeom>
        </p:spPr>
      </p:pic>
      <p:pic>
        <p:nvPicPr>
          <p:cNvPr id="12" name="Picture 11" descr="Screen Shot 2014-03-04 at 5.20.55 P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63930" y="1828661"/>
            <a:ext cx="6380663" cy="4283862"/>
          </a:xfrm>
          <a:prstGeom prst="rect">
            <a:avLst/>
          </a:prstGeom>
        </p:spPr>
      </p:pic>
      <p:pic>
        <p:nvPicPr>
          <p:cNvPr id="13" name="Picture 12" descr="Screen Shot 2014-03-04 at 5.22.49 PM.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87647" y="2662019"/>
            <a:ext cx="6549697" cy="3376192"/>
          </a:xfrm>
          <a:prstGeom prst="rect">
            <a:avLst/>
          </a:prstGeom>
        </p:spPr>
      </p:pic>
      <p:pic>
        <p:nvPicPr>
          <p:cNvPr id="14" name="Picture 13" descr="Screen Shot 2014-03-04 at 5.25.31 P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563930" y="2843099"/>
            <a:ext cx="6074932" cy="2654634"/>
          </a:xfrm>
          <a:prstGeom prst="rect">
            <a:avLst/>
          </a:prstGeom>
        </p:spPr>
      </p:pic>
    </p:spTree>
    <p:extLst>
      <p:ext uri="{BB962C8B-B14F-4D97-AF65-F5344CB8AC3E}">
        <p14:creationId xmlns:p14="http://schemas.microsoft.com/office/powerpoint/2010/main" val="2773140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49" presetClass="entr" presetSubtype="0" decel="100000" fill="hold" nodeType="afterEffect">
                                  <p:stCondLst>
                                    <p:cond delay="100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 calcmode="lin" valueType="num">
                                      <p:cBhvr>
                                        <p:cTn id="16" dur="500" fill="hold"/>
                                        <p:tgtEl>
                                          <p:spTgt spid="11"/>
                                        </p:tgtEl>
                                        <p:attrNameLst>
                                          <p:attrName>style.rotation</p:attrName>
                                        </p:attrNameLst>
                                      </p:cBhvr>
                                      <p:tavLst>
                                        <p:tav tm="0">
                                          <p:val>
                                            <p:fltVal val="360"/>
                                          </p:val>
                                        </p:tav>
                                        <p:tav tm="100000">
                                          <p:val>
                                            <p:fltVal val="0"/>
                                          </p:val>
                                        </p:tav>
                                      </p:tavLst>
                                    </p:anim>
                                    <p:animEffect transition="in" filter="fade">
                                      <p:cBhvr>
                                        <p:cTn id="17" dur="500"/>
                                        <p:tgtEl>
                                          <p:spTgt spid="11"/>
                                        </p:tgtEl>
                                      </p:cBhvr>
                                    </p:animEffect>
                                  </p:childTnLst>
                                </p:cTn>
                              </p:par>
                            </p:childTnLst>
                          </p:cTn>
                        </p:par>
                        <p:par>
                          <p:cTn id="18" fill="hold">
                            <p:stCondLst>
                              <p:cond delay="2000"/>
                            </p:stCondLst>
                            <p:childTnLst>
                              <p:par>
                                <p:cTn id="19" presetID="49" presetClass="entr" presetSubtype="0" decel="100000" fill="hold" nodeType="after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 calcmode="lin" valueType="num">
                                      <p:cBhvr>
                                        <p:cTn id="23" dur="500" fill="hold"/>
                                        <p:tgtEl>
                                          <p:spTgt spid="12"/>
                                        </p:tgtEl>
                                        <p:attrNameLst>
                                          <p:attrName>style.rotation</p:attrName>
                                        </p:attrNameLst>
                                      </p:cBhvr>
                                      <p:tavLst>
                                        <p:tav tm="0">
                                          <p:val>
                                            <p:fltVal val="360"/>
                                          </p:val>
                                        </p:tav>
                                        <p:tav tm="100000">
                                          <p:val>
                                            <p:fltVal val="0"/>
                                          </p:val>
                                        </p:tav>
                                      </p:tavLst>
                                    </p:anim>
                                    <p:animEffect transition="in" filter="fade">
                                      <p:cBhvr>
                                        <p:cTn id="24" dur="500"/>
                                        <p:tgtEl>
                                          <p:spTgt spid="12"/>
                                        </p:tgtEl>
                                      </p:cBhvr>
                                    </p:animEffect>
                                  </p:childTnLst>
                                </p:cTn>
                              </p:par>
                            </p:childTnLst>
                          </p:cTn>
                        </p:par>
                        <p:par>
                          <p:cTn id="25" fill="hold">
                            <p:stCondLst>
                              <p:cond delay="3000"/>
                            </p:stCondLst>
                            <p:childTnLst>
                              <p:par>
                                <p:cTn id="26" presetID="49" presetClass="entr" presetSubtype="0" decel="10000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 calcmode="lin" valueType="num">
                                      <p:cBhvr>
                                        <p:cTn id="30" dur="500" fill="hold"/>
                                        <p:tgtEl>
                                          <p:spTgt spid="13"/>
                                        </p:tgtEl>
                                        <p:attrNameLst>
                                          <p:attrName>style.rotation</p:attrName>
                                        </p:attrNameLst>
                                      </p:cBhvr>
                                      <p:tavLst>
                                        <p:tav tm="0">
                                          <p:val>
                                            <p:fltVal val="360"/>
                                          </p:val>
                                        </p:tav>
                                        <p:tav tm="100000">
                                          <p:val>
                                            <p:fltVal val="0"/>
                                          </p:val>
                                        </p:tav>
                                      </p:tavLst>
                                    </p:anim>
                                    <p:animEffect transition="in" filter="fade">
                                      <p:cBhvr>
                                        <p:cTn id="31" dur="500"/>
                                        <p:tgtEl>
                                          <p:spTgt spid="13"/>
                                        </p:tgtEl>
                                      </p:cBhvr>
                                    </p:animEffect>
                                  </p:childTnLst>
                                </p:cTn>
                              </p:par>
                            </p:childTnLst>
                          </p:cTn>
                        </p:par>
                        <p:par>
                          <p:cTn id="32" fill="hold">
                            <p:stCondLst>
                              <p:cond delay="4000"/>
                            </p:stCondLst>
                            <p:childTnLst>
                              <p:par>
                                <p:cTn id="33" presetID="49" presetClass="entr" presetSubtype="0" decel="100000" fill="hold" nodeType="afterEffect">
                                  <p:stCondLst>
                                    <p:cond delay="5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 calcmode="lin" valueType="num">
                                      <p:cBhvr>
                                        <p:cTn id="37" dur="500" fill="hold"/>
                                        <p:tgtEl>
                                          <p:spTgt spid="14"/>
                                        </p:tgtEl>
                                        <p:attrNameLst>
                                          <p:attrName>style.rotation</p:attrName>
                                        </p:attrNameLst>
                                      </p:cBhvr>
                                      <p:tavLst>
                                        <p:tav tm="0">
                                          <p:val>
                                            <p:fltVal val="360"/>
                                          </p:val>
                                        </p:tav>
                                        <p:tav tm="100000">
                                          <p:val>
                                            <p:fltVal val="0"/>
                                          </p:val>
                                        </p:tav>
                                      </p:tavLst>
                                    </p:anim>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1239838"/>
            <a:ext cx="7386320" cy="1143000"/>
          </a:xfrm>
        </p:spPr>
        <p:txBody>
          <a:bodyPr>
            <a:normAutofit fontScale="90000"/>
          </a:bodyPr>
          <a:lstStyle/>
          <a:p>
            <a:r>
              <a:rPr lang="en-US" dirty="0" smtClean="0"/>
              <a:t>Part 2</a:t>
            </a:r>
            <a:br>
              <a:rPr lang="en-US" dirty="0" smtClean="0"/>
            </a:br>
            <a:r>
              <a:rPr lang="en-US" dirty="0" smtClean="0"/>
              <a:t>Observing localized light absorption in nanoparticles</a:t>
            </a:r>
            <a:endParaRPr lang="en-US" dirty="0"/>
          </a:p>
        </p:txBody>
      </p:sp>
      <p:pic>
        <p:nvPicPr>
          <p:cNvPr id="4" name="Picture 3"/>
          <p:cNvPicPr/>
          <p:nvPr/>
        </p:nvPicPr>
        <p:blipFill>
          <a:blip r:embed="rId3" cstate="print">
            <a:extLst>
              <a:ext uri="{28A0092B-C50C-407E-A947-70E740481C1C}">
                <a14:useLocalDpi xmlns:a14="http://schemas.microsoft.com/office/drawing/2010/main"/>
              </a:ext>
            </a:extLst>
          </a:blip>
          <a:srcRect/>
          <a:stretch>
            <a:fillRect/>
          </a:stretch>
        </p:blipFill>
        <p:spPr bwMode="auto">
          <a:xfrm>
            <a:off x="1460888" y="2892778"/>
            <a:ext cx="6356668" cy="3217051"/>
          </a:xfrm>
          <a:prstGeom prst="rect">
            <a:avLst/>
          </a:prstGeom>
          <a:noFill/>
          <a:ln>
            <a:noFill/>
          </a:ln>
        </p:spPr>
      </p:pic>
    </p:spTree>
    <p:extLst>
      <p:ext uri="{BB962C8B-B14F-4D97-AF65-F5344CB8AC3E}">
        <p14:creationId xmlns:p14="http://schemas.microsoft.com/office/powerpoint/2010/main" val="20570139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Asymmetry in nanoparticle ion distributions</a:t>
            </a:r>
            <a:endParaRPr lang="en-US" dirty="0"/>
          </a:p>
        </p:txBody>
      </p:sp>
      <p:pic>
        <p:nvPicPr>
          <p:cNvPr id="4" name="Picture 3" descr="Selected frames from 140 nm thing.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00200" y="1725613"/>
            <a:ext cx="5867400" cy="4400550"/>
          </a:xfrm>
          <a:prstGeom prst="rect">
            <a:avLst/>
          </a:prstGeom>
        </p:spPr>
      </p:pic>
      <p:cxnSp>
        <p:nvCxnSpPr>
          <p:cNvPr id="5" name="Straight Arrow Connector 4"/>
          <p:cNvCxnSpPr/>
          <p:nvPr/>
        </p:nvCxnSpPr>
        <p:spPr>
          <a:xfrm flipV="1">
            <a:off x="4614333" y="1919111"/>
            <a:ext cx="0" cy="2243667"/>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4614333" y="4162778"/>
            <a:ext cx="2700867" cy="1"/>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3984978" y="420881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propagation</a:t>
            </a:r>
            <a:endParaRPr lang="en-US" sz="1600" dirty="0">
              <a:solidFill>
                <a:srgbClr val="FFFFFF"/>
              </a:solidFill>
            </a:endParaRPr>
          </a:p>
        </p:txBody>
      </p:sp>
      <p:sp>
        <p:nvSpPr>
          <p:cNvPr id="10" name="Title 1"/>
          <p:cNvSpPr txBox="1">
            <a:spLocks/>
          </p:cNvSpPr>
          <p:nvPr/>
        </p:nvSpPr>
        <p:spPr>
          <a:xfrm rot="16200000">
            <a:off x="2282208" y="283721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polarization</a:t>
            </a:r>
            <a:endParaRPr lang="en-US" sz="1600" dirty="0">
              <a:solidFill>
                <a:srgbClr val="FFFFFF"/>
              </a:solidFill>
            </a:endParaRPr>
          </a:p>
        </p:txBody>
      </p:sp>
    </p:spTree>
    <p:extLst>
      <p:ext uri="{BB962C8B-B14F-4D97-AF65-F5344CB8AC3E}">
        <p14:creationId xmlns:p14="http://schemas.microsoft.com/office/powerpoint/2010/main" val="14950428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Asymmetry in ion distributions</a:t>
            </a:r>
            <a:endParaRPr lang="en-US" dirty="0"/>
          </a:p>
        </p:txBody>
      </p:sp>
      <p:pic>
        <p:nvPicPr>
          <p:cNvPr id="4" name="Picture 3"/>
          <p:cNvPicPr/>
          <p:nvPr/>
        </p:nvPicPr>
        <p:blipFill rotWithShape="1">
          <a:blip r:embed="rId3" cstate="print">
            <a:extLst>
              <a:ext uri="{28A0092B-C50C-407E-A947-70E740481C1C}">
                <a14:useLocalDpi xmlns:a14="http://schemas.microsoft.com/office/drawing/2010/main"/>
              </a:ext>
            </a:extLst>
          </a:blip>
          <a:srcRect/>
          <a:stretch/>
        </p:blipFill>
        <p:spPr bwMode="auto">
          <a:xfrm>
            <a:off x="1028442" y="2350519"/>
            <a:ext cx="7158711" cy="3731370"/>
          </a:xfrm>
          <a:prstGeom prst="rect">
            <a:avLst/>
          </a:prstGeom>
          <a:noFill/>
          <a:ln>
            <a:noFill/>
          </a:ln>
        </p:spPr>
      </p:pic>
      <p:sp>
        <p:nvSpPr>
          <p:cNvPr id="5" name="Title 1"/>
          <p:cNvSpPr txBox="1">
            <a:spLocks/>
          </p:cNvSpPr>
          <p:nvPr/>
        </p:nvSpPr>
        <p:spPr>
          <a:xfrm>
            <a:off x="239995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Depends on laser intensity</a:t>
            </a:r>
            <a:endParaRPr lang="en-US" sz="2000" dirty="0"/>
          </a:p>
        </p:txBody>
      </p:sp>
    </p:spTree>
    <p:extLst>
      <p:ext uri="{BB962C8B-B14F-4D97-AF65-F5344CB8AC3E}">
        <p14:creationId xmlns:p14="http://schemas.microsoft.com/office/powerpoint/2010/main" val="193103729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Asymmetric ion distributions</a:t>
            </a:r>
            <a:endParaRPr lang="en-US" dirty="0"/>
          </a:p>
        </p:txBody>
      </p:sp>
      <p:pic>
        <p:nvPicPr>
          <p:cNvPr id="4" name="Picture 3"/>
          <p:cNvPicPr/>
          <p:nvPr/>
        </p:nvPicPr>
        <p:blipFill rotWithShape="1">
          <a:blip r:embed="rId3" cstate="print">
            <a:extLst>
              <a:ext uri="{28A0092B-C50C-407E-A947-70E740481C1C}">
                <a14:useLocalDpi xmlns:a14="http://schemas.microsoft.com/office/drawing/2010/main"/>
              </a:ext>
            </a:extLst>
          </a:blip>
          <a:srcRect/>
          <a:stretch/>
        </p:blipFill>
        <p:spPr bwMode="auto">
          <a:xfrm>
            <a:off x="795867" y="1617526"/>
            <a:ext cx="7866162" cy="5055582"/>
          </a:xfrm>
          <a:prstGeom prst="rect">
            <a:avLst/>
          </a:prstGeom>
          <a:noFill/>
          <a:ln>
            <a:noFill/>
          </a:ln>
          <a:extLst>
            <a:ext uri="{53640926-AAD7-44d8-BBD7-CCE9431645EC}">
              <a14:shadowObscured xmlns:a14="http://schemas.microsoft.com/office/drawing/2010/main"/>
            </a:ext>
          </a:extLst>
        </p:spPr>
      </p:pic>
      <p:sp>
        <p:nvSpPr>
          <p:cNvPr id="5" name="Title 1"/>
          <p:cNvSpPr txBox="1">
            <a:spLocks/>
          </p:cNvSpPr>
          <p:nvPr/>
        </p:nvSpPr>
        <p:spPr>
          <a:xfrm>
            <a:off x="2399956" y="1104804"/>
            <a:ext cx="3794822" cy="48450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Depends on sample composition</a:t>
            </a:r>
            <a:endParaRPr lang="en-US" sz="2000" dirty="0"/>
          </a:p>
        </p:txBody>
      </p:sp>
    </p:spTree>
    <p:extLst>
      <p:ext uri="{BB962C8B-B14F-4D97-AF65-F5344CB8AC3E}">
        <p14:creationId xmlns:p14="http://schemas.microsoft.com/office/powerpoint/2010/main" val="3178953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microscop</a:t>
            </a:r>
            <a:r>
              <a:rPr lang="en-US" dirty="0"/>
              <a:t>y</a:t>
            </a:r>
            <a:endParaRPr lang="en-US" dirty="0"/>
          </a:p>
        </p:txBody>
      </p:sp>
      <p:pic>
        <p:nvPicPr>
          <p:cNvPr id="4" name="Picture 3"/>
          <p:cNvPicPr/>
          <p:nvPr/>
        </p:nvPicPr>
        <p:blipFill>
          <a:blip r:embed="rId3" cstate="print">
            <a:extLst>
              <a:ext uri="{28A0092B-C50C-407E-A947-70E740481C1C}">
                <a14:useLocalDpi xmlns:a14="http://schemas.microsoft.com/office/drawing/2010/main"/>
              </a:ext>
            </a:extLst>
          </a:blip>
          <a:srcRect/>
          <a:stretch>
            <a:fillRect/>
          </a:stretch>
        </p:blipFill>
        <p:spPr bwMode="auto">
          <a:xfrm>
            <a:off x="2280214" y="1735667"/>
            <a:ext cx="4634230" cy="4634230"/>
          </a:xfrm>
          <a:prstGeom prst="rect">
            <a:avLst/>
          </a:prstGeom>
          <a:noFill/>
          <a:ln>
            <a:noFill/>
          </a:ln>
        </p:spPr>
      </p:pic>
      <p:sp>
        <p:nvSpPr>
          <p:cNvPr id="5" name="Title 1"/>
          <p:cNvSpPr txBox="1">
            <a:spLocks/>
          </p:cNvSpPr>
          <p:nvPr/>
        </p:nvSpPr>
        <p:spPr>
          <a:xfrm>
            <a:off x="239995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Reveals particle morphology</a:t>
            </a:r>
            <a:endParaRPr lang="en-US" sz="2000" dirty="0"/>
          </a:p>
        </p:txBody>
      </p:sp>
    </p:spTree>
    <p:extLst>
      <p:ext uri="{BB962C8B-B14F-4D97-AF65-F5344CB8AC3E}">
        <p14:creationId xmlns:p14="http://schemas.microsoft.com/office/powerpoint/2010/main" val="41650484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FDTD simulations</a:t>
            </a:r>
            <a:endParaRPr lang="en-US" dirty="0"/>
          </a:p>
        </p:txBody>
      </p:sp>
      <p:sp>
        <p:nvSpPr>
          <p:cNvPr id="4" name="Title 1"/>
          <p:cNvSpPr txBox="1">
            <a:spLocks/>
          </p:cNvSpPr>
          <p:nvPr/>
        </p:nvSpPr>
        <p:spPr>
          <a:xfrm>
            <a:off x="239995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Explain light absorption</a:t>
            </a:r>
            <a:endParaRPr lang="en-US" sz="2000" dirty="0"/>
          </a:p>
        </p:txBody>
      </p:sp>
      <p:pic>
        <p:nvPicPr>
          <p:cNvPr id="5" name="Picture 4"/>
          <p:cNvPicPr/>
          <p:nvPr/>
        </p:nvPicPr>
        <p:blipFill>
          <a:blip r:embed="rId3" cstate="print">
            <a:extLst>
              <a:ext uri="{28A0092B-C50C-407E-A947-70E740481C1C}">
                <a14:useLocalDpi xmlns:a14="http://schemas.microsoft.com/office/drawing/2010/main"/>
              </a:ext>
            </a:extLst>
          </a:blip>
          <a:srcRect/>
          <a:stretch>
            <a:fillRect/>
          </a:stretch>
        </p:blipFill>
        <p:spPr bwMode="auto">
          <a:xfrm>
            <a:off x="1825598" y="1725364"/>
            <a:ext cx="5139118" cy="4709301"/>
          </a:xfrm>
          <a:prstGeom prst="rect">
            <a:avLst/>
          </a:prstGeom>
          <a:noFill/>
          <a:ln>
            <a:noFill/>
          </a:ln>
        </p:spPr>
      </p:pic>
    </p:spTree>
    <p:extLst>
      <p:ext uri="{BB962C8B-B14F-4D97-AF65-F5344CB8AC3E}">
        <p14:creationId xmlns:p14="http://schemas.microsoft.com/office/powerpoint/2010/main" val="20574691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Picture 3"/>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200" y="2314222"/>
            <a:ext cx="8208998" cy="3646311"/>
          </a:xfrm>
          <a:prstGeom prst="rect">
            <a:avLst/>
          </a:prstGeom>
          <a:noFill/>
          <a:ln>
            <a:noFill/>
          </a:ln>
        </p:spPr>
      </p:pic>
      <p:sp>
        <p:nvSpPr>
          <p:cNvPr id="6" name="Title 1"/>
          <p:cNvSpPr txBox="1">
            <a:spLocks/>
          </p:cNvSpPr>
          <p:nvPr/>
        </p:nvSpPr>
        <p:spPr>
          <a:xfrm>
            <a:off x="1398067" y="1175388"/>
            <a:ext cx="5643377" cy="4845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Ion angular distributions reveal nano</a:t>
            </a:r>
            <a:r>
              <a:rPr lang="en-US" sz="2000" dirty="0" smtClean="0"/>
              <a:t>scale optics</a:t>
            </a:r>
            <a:endParaRPr lang="en-US" sz="2000" dirty="0"/>
          </a:p>
        </p:txBody>
      </p:sp>
    </p:spTree>
    <p:extLst>
      <p:ext uri="{BB962C8B-B14F-4D97-AF65-F5344CB8AC3E}">
        <p14:creationId xmlns:p14="http://schemas.microsoft.com/office/powerpoint/2010/main" val="13172419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Motivation</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47314" y="1820334"/>
            <a:ext cx="4393804" cy="4284555"/>
          </a:xfrm>
          <a:prstGeom prst="rect">
            <a:avLst/>
          </a:prstGeom>
        </p:spPr>
      </p:pic>
      <p:sp>
        <p:nvSpPr>
          <p:cNvPr id="5" name="Rectangle 4"/>
          <p:cNvSpPr/>
          <p:nvPr/>
        </p:nvSpPr>
        <p:spPr>
          <a:xfrm>
            <a:off x="5406868" y="5766335"/>
            <a:ext cx="3413636" cy="338554"/>
          </a:xfrm>
          <a:prstGeom prst="rect">
            <a:avLst/>
          </a:prstGeom>
        </p:spPr>
        <p:txBody>
          <a:bodyPr wrap="square">
            <a:spAutoFit/>
          </a:bodyPr>
          <a:lstStyle/>
          <a:p>
            <a:r>
              <a:rPr lang="en-US" sz="1600" dirty="0">
                <a:solidFill>
                  <a:srgbClr val="FFFFFF"/>
                </a:solidFill>
              </a:rPr>
              <a:t>Mark </a:t>
            </a:r>
            <a:r>
              <a:rPr lang="en-US" sz="1600" dirty="0" smtClean="0">
                <a:solidFill>
                  <a:srgbClr val="FFFFFF"/>
                </a:solidFill>
              </a:rPr>
              <a:t>Lusk, Colorado </a:t>
            </a:r>
            <a:r>
              <a:rPr lang="en-US" sz="1600" dirty="0">
                <a:solidFill>
                  <a:srgbClr val="FFFFFF"/>
                </a:solidFill>
              </a:rPr>
              <a:t>School of Mines</a:t>
            </a:r>
          </a:p>
        </p:txBody>
      </p:sp>
      <p:pic>
        <p:nvPicPr>
          <p:cNvPr id="6" name="Picture 5"/>
          <p:cNvPicPr>
            <a:picLocks noChangeAspect="1"/>
          </p:cNvPicPr>
          <p:nvPr/>
        </p:nvPicPr>
        <p:blipFill rotWithShape="1">
          <a:blip r:embed="rId4"/>
          <a:srcRect t="12816"/>
          <a:stretch/>
        </p:blipFill>
        <p:spPr>
          <a:xfrm>
            <a:off x="513645" y="1820334"/>
            <a:ext cx="3833266" cy="4369222"/>
          </a:xfrm>
          <a:prstGeom prst="rect">
            <a:avLst/>
          </a:prstGeom>
        </p:spPr>
      </p:pic>
      <p:sp>
        <p:nvSpPr>
          <p:cNvPr id="7" name="TextBox 6"/>
          <p:cNvSpPr txBox="1"/>
          <p:nvPr/>
        </p:nvSpPr>
        <p:spPr>
          <a:xfrm>
            <a:off x="245533" y="6274221"/>
            <a:ext cx="4101378" cy="369332"/>
          </a:xfrm>
          <a:prstGeom prst="rect">
            <a:avLst/>
          </a:prstGeom>
          <a:noFill/>
        </p:spPr>
        <p:txBody>
          <a:bodyPr wrap="none" rtlCol="0">
            <a:spAutoFit/>
          </a:bodyPr>
          <a:lstStyle/>
          <a:p>
            <a:r>
              <a:rPr lang="en-US" dirty="0" smtClean="0"/>
              <a:t>Velocity Map Imaging Spectroscopy (VMI)</a:t>
            </a:r>
            <a:endParaRPr lang="en-US" dirty="0"/>
          </a:p>
        </p:txBody>
      </p:sp>
      <p:sp>
        <p:nvSpPr>
          <p:cNvPr id="8" name="TextBox 7"/>
          <p:cNvSpPr txBox="1"/>
          <p:nvPr/>
        </p:nvSpPr>
        <p:spPr>
          <a:xfrm>
            <a:off x="4489646" y="6077928"/>
            <a:ext cx="4330858" cy="646331"/>
          </a:xfrm>
          <a:prstGeom prst="rect">
            <a:avLst/>
          </a:prstGeom>
          <a:noFill/>
        </p:spPr>
        <p:txBody>
          <a:bodyPr wrap="none" rtlCol="0">
            <a:spAutoFit/>
          </a:bodyPr>
          <a:lstStyle/>
          <a:p>
            <a:pPr algn="ctr"/>
            <a:r>
              <a:rPr lang="en-US" dirty="0" smtClean="0"/>
              <a:t>Electronic structure of </a:t>
            </a:r>
          </a:p>
          <a:p>
            <a:pPr algn="ctr"/>
            <a:r>
              <a:rPr lang="en-US" dirty="0" smtClean="0"/>
              <a:t>quantum dots (semiconductor </a:t>
            </a:r>
            <a:r>
              <a:rPr lang="en-US" dirty="0" err="1" smtClean="0"/>
              <a:t>nanocrystals</a:t>
            </a:r>
            <a:r>
              <a:rPr lang="en-US" dirty="0" smtClean="0"/>
              <a:t>)</a:t>
            </a:r>
            <a:endParaRPr lang="en-US" dirty="0"/>
          </a:p>
        </p:txBody>
      </p:sp>
      <p:sp>
        <p:nvSpPr>
          <p:cNvPr id="9" name="Title 1"/>
          <p:cNvSpPr txBox="1">
            <a:spLocks/>
          </p:cNvSpPr>
          <p:nvPr/>
        </p:nvSpPr>
        <p:spPr>
          <a:xfrm>
            <a:off x="1891956" y="1094830"/>
            <a:ext cx="4655600"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Nanoparticle structure and dynamics</a:t>
            </a:r>
            <a:endParaRPr lang="en-US" sz="2000" dirty="0"/>
          </a:p>
        </p:txBody>
      </p:sp>
    </p:spTree>
    <p:extLst>
      <p:ext uri="{BB962C8B-B14F-4D97-AF65-F5344CB8AC3E}">
        <p14:creationId xmlns:p14="http://schemas.microsoft.com/office/powerpoint/2010/main" val="237917083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ver41newangle_00031.png"/>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Conclusions and outlook</a:t>
            </a:r>
            <a:endParaRPr lang="en-US" dirty="0"/>
          </a:p>
        </p:txBody>
      </p:sp>
      <p:sp>
        <p:nvSpPr>
          <p:cNvPr id="3" name="Content Placeholder 2"/>
          <p:cNvSpPr>
            <a:spLocks noGrp="1"/>
          </p:cNvSpPr>
          <p:nvPr>
            <p:ph idx="1"/>
          </p:nvPr>
        </p:nvSpPr>
        <p:spPr>
          <a:xfrm>
            <a:off x="457200" y="1769535"/>
            <a:ext cx="8229600" cy="4199466"/>
          </a:xfrm>
        </p:spPr>
        <p:txBody>
          <a:bodyPr>
            <a:noAutofit/>
          </a:bodyPr>
          <a:lstStyle/>
          <a:p>
            <a:r>
              <a:rPr lang="en-US" sz="2600" b="1" u="sng" dirty="0" smtClean="0"/>
              <a:t>Experiment</a:t>
            </a:r>
            <a:endParaRPr lang="en-US" sz="2600" b="1" u="sng" dirty="0"/>
          </a:p>
          <a:p>
            <a:pPr lvl="1"/>
            <a:r>
              <a:rPr lang="en-US" sz="2600" dirty="0" smtClean="0"/>
              <a:t>VMI is a versatile tool for </a:t>
            </a:r>
            <a:r>
              <a:rPr lang="en-US" sz="2600" dirty="0" err="1" smtClean="0"/>
              <a:t>nanoscience</a:t>
            </a:r>
            <a:r>
              <a:rPr lang="en-US" sz="2600" dirty="0" smtClean="0"/>
              <a:t>.</a:t>
            </a:r>
          </a:p>
          <a:p>
            <a:r>
              <a:rPr lang="en-US" sz="2600" b="1" u="sng" dirty="0" smtClean="0"/>
              <a:t>Results</a:t>
            </a:r>
          </a:p>
          <a:p>
            <a:pPr lvl="1"/>
            <a:r>
              <a:rPr lang="en-US" sz="2600" dirty="0" smtClean="0"/>
              <a:t>First observation of </a:t>
            </a:r>
            <a:r>
              <a:rPr lang="en-US" sz="2600" b="1" dirty="0" smtClean="0"/>
              <a:t>shock waves in nanoplasmas</a:t>
            </a:r>
          </a:p>
          <a:p>
            <a:pPr lvl="1"/>
            <a:r>
              <a:rPr lang="en-US" sz="2600" dirty="0" smtClean="0"/>
              <a:t>Revealed nanoscale optics with localized plasma</a:t>
            </a:r>
          </a:p>
          <a:p>
            <a:pPr lvl="1"/>
            <a:r>
              <a:rPr lang="en-US" sz="2600" dirty="0" smtClean="0"/>
              <a:t>Ultrafast charge transfer in </a:t>
            </a:r>
            <a:r>
              <a:rPr lang="en-US" sz="2600" dirty="0"/>
              <a:t>q</a:t>
            </a:r>
            <a:r>
              <a:rPr lang="en-US" sz="2600" dirty="0" smtClean="0"/>
              <a:t>uantum dots (poster)</a:t>
            </a:r>
          </a:p>
          <a:p>
            <a:r>
              <a:rPr lang="en-US" sz="2600" b="1" u="sng" dirty="0" smtClean="0"/>
              <a:t>Future directions</a:t>
            </a:r>
          </a:p>
          <a:p>
            <a:pPr lvl="1"/>
            <a:r>
              <a:rPr lang="en-US" sz="2600" dirty="0" smtClean="0"/>
              <a:t>Use high-harmonic generation (HHG) source</a:t>
            </a:r>
          </a:p>
          <a:p>
            <a:pPr lvl="1"/>
            <a:r>
              <a:rPr lang="en-US" sz="2600" dirty="0" smtClean="0"/>
              <a:t>Generate isolated ~5 nm nanoparticles</a:t>
            </a:r>
          </a:p>
        </p:txBody>
      </p:sp>
    </p:spTree>
    <p:extLst>
      <p:ext uri="{BB962C8B-B14F-4D97-AF65-F5344CB8AC3E}">
        <p14:creationId xmlns:p14="http://schemas.microsoft.com/office/powerpoint/2010/main" val="2073326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grpSp>
        <p:nvGrpSpPr>
          <p:cNvPr id="4" name="Group 3"/>
          <p:cNvGrpSpPr/>
          <p:nvPr/>
        </p:nvGrpSpPr>
        <p:grpSpPr>
          <a:xfrm>
            <a:off x="174698" y="1164865"/>
            <a:ext cx="4306863" cy="3744114"/>
            <a:chOff x="330473" y="2297668"/>
            <a:chExt cx="4306863" cy="374411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 y="2667000"/>
              <a:ext cx="3810000" cy="2878906"/>
            </a:xfrm>
            <a:prstGeom prst="rect">
              <a:avLst/>
            </a:prstGeom>
          </p:spPr>
        </p:pic>
        <p:sp>
          <p:nvSpPr>
            <p:cNvPr id="6" name="TextBox 5"/>
            <p:cNvSpPr txBox="1"/>
            <p:nvPr/>
          </p:nvSpPr>
          <p:spPr>
            <a:xfrm>
              <a:off x="330473" y="5457006"/>
              <a:ext cx="945591" cy="584776"/>
            </a:xfrm>
            <a:prstGeom prst="rect">
              <a:avLst/>
            </a:prstGeom>
            <a:noFill/>
          </p:spPr>
          <p:txBody>
            <a:bodyPr wrap="none" rtlCol="0">
              <a:spAutoFit/>
            </a:bodyPr>
            <a:lstStyle/>
            <a:p>
              <a:pPr algn="ctr"/>
              <a:r>
                <a:rPr lang="en-US" sz="1600" dirty="0" smtClean="0"/>
                <a:t>Dan</a:t>
              </a:r>
            </a:p>
            <a:p>
              <a:pPr algn="ctr"/>
              <a:r>
                <a:rPr lang="en-US" sz="1600" dirty="0" smtClean="0"/>
                <a:t>Hickstein</a:t>
              </a:r>
              <a:endParaRPr lang="en-US" sz="1600" dirty="0"/>
            </a:p>
          </p:txBody>
        </p:sp>
        <p:sp>
          <p:nvSpPr>
            <p:cNvPr id="7" name="TextBox 6"/>
            <p:cNvSpPr txBox="1"/>
            <p:nvPr/>
          </p:nvSpPr>
          <p:spPr>
            <a:xfrm>
              <a:off x="1371075" y="5457006"/>
              <a:ext cx="763049" cy="584776"/>
            </a:xfrm>
            <a:prstGeom prst="rect">
              <a:avLst/>
            </a:prstGeom>
            <a:noFill/>
          </p:spPr>
          <p:txBody>
            <a:bodyPr wrap="none" rtlCol="0">
              <a:spAutoFit/>
            </a:bodyPr>
            <a:lstStyle/>
            <a:p>
              <a:pPr algn="ctr"/>
              <a:r>
                <a:rPr lang="en-US" sz="1600" dirty="0" smtClean="0"/>
                <a:t>Ellen</a:t>
              </a:r>
            </a:p>
            <a:p>
              <a:pPr algn="ctr"/>
              <a:r>
                <a:rPr lang="en-US" sz="1600" dirty="0" smtClean="0"/>
                <a:t>Keister</a:t>
              </a:r>
              <a:endParaRPr lang="en-US" sz="1600" dirty="0"/>
            </a:p>
          </p:txBody>
        </p:sp>
        <p:sp>
          <p:nvSpPr>
            <p:cNvPr id="8" name="TextBox 7"/>
            <p:cNvSpPr txBox="1"/>
            <p:nvPr/>
          </p:nvSpPr>
          <p:spPr>
            <a:xfrm>
              <a:off x="3006435" y="5457006"/>
              <a:ext cx="851114" cy="584776"/>
            </a:xfrm>
            <a:prstGeom prst="rect">
              <a:avLst/>
            </a:prstGeom>
            <a:noFill/>
          </p:spPr>
          <p:txBody>
            <a:bodyPr wrap="none" rtlCol="0">
              <a:spAutoFit/>
            </a:bodyPr>
            <a:lstStyle/>
            <a:p>
              <a:pPr algn="ctr"/>
              <a:r>
                <a:rPr lang="en-US" sz="1600" dirty="0" smtClean="0"/>
                <a:t>Jennifer</a:t>
              </a:r>
            </a:p>
            <a:p>
              <a:pPr algn="ctr"/>
              <a:r>
                <a:rPr lang="en-US" sz="1600" dirty="0" smtClean="0"/>
                <a:t>Ellis</a:t>
              </a:r>
              <a:endParaRPr lang="en-US" sz="1600" dirty="0"/>
            </a:p>
          </p:txBody>
        </p:sp>
        <p:sp>
          <p:nvSpPr>
            <p:cNvPr id="9" name="TextBox 8"/>
            <p:cNvSpPr txBox="1"/>
            <p:nvPr/>
          </p:nvSpPr>
          <p:spPr>
            <a:xfrm>
              <a:off x="3986497" y="5457006"/>
              <a:ext cx="650839" cy="584776"/>
            </a:xfrm>
            <a:prstGeom prst="rect">
              <a:avLst/>
            </a:prstGeom>
            <a:noFill/>
          </p:spPr>
          <p:txBody>
            <a:bodyPr wrap="none" rtlCol="0">
              <a:spAutoFit/>
            </a:bodyPr>
            <a:lstStyle/>
            <a:p>
              <a:pPr algn="ctr"/>
              <a:r>
                <a:rPr lang="en-US" sz="1600" dirty="0" smtClean="0"/>
                <a:t>Wei</a:t>
              </a:r>
            </a:p>
            <a:p>
              <a:pPr algn="ctr"/>
              <a:r>
                <a:rPr lang="en-US" sz="1600" dirty="0" smtClean="0"/>
                <a:t>Xiong</a:t>
              </a:r>
              <a:endParaRPr lang="en-US" sz="1600" dirty="0"/>
            </a:p>
          </p:txBody>
        </p:sp>
        <p:sp>
          <p:nvSpPr>
            <p:cNvPr id="10" name="TextBox 9"/>
            <p:cNvSpPr txBox="1"/>
            <p:nvPr/>
          </p:nvSpPr>
          <p:spPr>
            <a:xfrm>
              <a:off x="2128965" y="2297668"/>
              <a:ext cx="547032" cy="369332"/>
            </a:xfrm>
            <a:prstGeom prst="rect">
              <a:avLst/>
            </a:prstGeom>
            <a:noFill/>
          </p:spPr>
          <p:txBody>
            <a:bodyPr wrap="none" rtlCol="0">
              <a:spAutoFit/>
            </a:bodyPr>
            <a:lstStyle/>
            <a:p>
              <a:r>
                <a:rPr lang="en-US" dirty="0" smtClean="0"/>
                <a:t>JILA</a:t>
              </a:r>
              <a:endParaRPr lang="en-US" dirty="0"/>
            </a:p>
          </p:txBody>
        </p:sp>
      </p:grpSp>
      <p:grpSp>
        <p:nvGrpSpPr>
          <p:cNvPr id="30" name="Group 29"/>
          <p:cNvGrpSpPr/>
          <p:nvPr/>
        </p:nvGrpSpPr>
        <p:grpSpPr>
          <a:xfrm>
            <a:off x="1087623" y="5095523"/>
            <a:ext cx="3379827" cy="1569908"/>
            <a:chOff x="377625" y="5194300"/>
            <a:chExt cx="3379827" cy="1569908"/>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7625" y="5194300"/>
              <a:ext cx="1543582" cy="1569908"/>
            </a:xfrm>
            <a:prstGeom prst="rect">
              <a:avLst/>
            </a:prstGeom>
          </p:spPr>
        </p:pic>
        <p:sp>
          <p:nvSpPr>
            <p:cNvPr id="20" name="TextBox 19"/>
            <p:cNvSpPr txBox="1"/>
            <p:nvPr/>
          </p:nvSpPr>
          <p:spPr>
            <a:xfrm>
              <a:off x="1973190" y="5754132"/>
              <a:ext cx="1784262" cy="584776"/>
            </a:xfrm>
            <a:prstGeom prst="rect">
              <a:avLst/>
            </a:prstGeom>
            <a:noFill/>
          </p:spPr>
          <p:txBody>
            <a:bodyPr wrap="none" rtlCol="0">
              <a:spAutoFit/>
            </a:bodyPr>
            <a:lstStyle/>
            <a:p>
              <a:r>
                <a:rPr lang="en-US" sz="1600" dirty="0" smtClean="0"/>
                <a:t>Henry Kapteyn</a:t>
              </a:r>
            </a:p>
            <a:p>
              <a:r>
                <a:rPr lang="en-US" sz="1600" dirty="0" smtClean="0"/>
                <a:t>Margaret Murnane</a:t>
              </a:r>
              <a:endParaRPr lang="en-US" sz="1600" dirty="0"/>
            </a:p>
          </p:txBody>
        </p:sp>
      </p:grpSp>
      <p:grpSp>
        <p:nvGrpSpPr>
          <p:cNvPr id="28" name="Group 27"/>
          <p:cNvGrpSpPr/>
          <p:nvPr/>
        </p:nvGrpSpPr>
        <p:grpSpPr>
          <a:xfrm>
            <a:off x="4510697" y="1347362"/>
            <a:ext cx="4480714" cy="1874218"/>
            <a:chOff x="4510697" y="1417638"/>
            <a:chExt cx="4480714" cy="1874218"/>
          </a:xfrm>
        </p:grpSpPr>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13593" y="1786970"/>
              <a:ext cx="1086159" cy="1117528"/>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87586" y="1786970"/>
              <a:ext cx="1302482" cy="1137632"/>
            </a:xfrm>
            <a:prstGeom prst="rect">
              <a:avLst/>
            </a:prstGeom>
          </p:spPr>
        </p:pic>
        <p:sp>
          <p:nvSpPr>
            <p:cNvPr id="21" name="TextBox 20"/>
            <p:cNvSpPr txBox="1"/>
            <p:nvPr/>
          </p:nvSpPr>
          <p:spPr>
            <a:xfrm>
              <a:off x="4510697" y="1417638"/>
              <a:ext cx="4480714" cy="369332"/>
            </a:xfrm>
            <a:prstGeom prst="rect">
              <a:avLst/>
            </a:prstGeom>
            <a:noFill/>
          </p:spPr>
          <p:txBody>
            <a:bodyPr wrap="none" rtlCol="0">
              <a:spAutoFit/>
            </a:bodyPr>
            <a:lstStyle/>
            <a:p>
              <a:r>
                <a:rPr lang="en-US" dirty="0" smtClean="0"/>
                <a:t>University of Colorado Chemistry Department</a:t>
              </a:r>
              <a:endParaRPr lang="en-US" dirty="0"/>
            </a:p>
          </p:txBody>
        </p:sp>
        <p:sp>
          <p:nvSpPr>
            <p:cNvPr id="22" name="TextBox 21"/>
            <p:cNvSpPr txBox="1"/>
            <p:nvPr/>
          </p:nvSpPr>
          <p:spPr>
            <a:xfrm>
              <a:off x="5335254" y="2953302"/>
              <a:ext cx="1061709" cy="338554"/>
            </a:xfrm>
            <a:prstGeom prst="rect">
              <a:avLst/>
            </a:prstGeom>
            <a:noFill/>
          </p:spPr>
          <p:txBody>
            <a:bodyPr wrap="none" rtlCol="0">
              <a:spAutoFit/>
            </a:bodyPr>
            <a:lstStyle/>
            <a:p>
              <a:r>
                <a:rPr lang="en-US" sz="1600" dirty="0" smtClean="0"/>
                <a:t>Brett Palm</a:t>
              </a:r>
              <a:endParaRPr lang="en-US" sz="1600" dirty="0"/>
            </a:p>
          </p:txBody>
        </p:sp>
        <p:sp>
          <p:nvSpPr>
            <p:cNvPr id="23" name="TextBox 22"/>
            <p:cNvSpPr txBox="1"/>
            <p:nvPr/>
          </p:nvSpPr>
          <p:spPr>
            <a:xfrm>
              <a:off x="7076931" y="2924602"/>
              <a:ext cx="1256474" cy="338554"/>
            </a:xfrm>
            <a:prstGeom prst="rect">
              <a:avLst/>
            </a:prstGeom>
            <a:noFill/>
          </p:spPr>
          <p:txBody>
            <a:bodyPr wrap="none" rtlCol="0">
              <a:spAutoFit/>
            </a:bodyPr>
            <a:lstStyle/>
            <a:p>
              <a:r>
                <a:rPr lang="en-US" sz="1600" dirty="0" smtClean="0"/>
                <a:t>Jose Jimenez</a:t>
              </a:r>
              <a:endParaRPr lang="en-US" sz="1600" dirty="0"/>
            </a:p>
          </p:txBody>
        </p:sp>
      </p:grpSp>
      <p:grpSp>
        <p:nvGrpSpPr>
          <p:cNvPr id="29" name="Group 28"/>
          <p:cNvGrpSpPr/>
          <p:nvPr/>
        </p:nvGrpSpPr>
        <p:grpSpPr>
          <a:xfrm>
            <a:off x="4822287" y="3221580"/>
            <a:ext cx="3949894" cy="1763438"/>
            <a:chOff x="4836025" y="4612606"/>
            <a:chExt cx="3949894" cy="1763438"/>
          </a:xfrm>
        </p:grpSpPr>
        <p:pic>
          <p:nvPicPr>
            <p:cNvPr id="15" name="Picture 14"/>
            <p:cNvPicPr>
              <a:picLocks noChangeAspect="1"/>
            </p:cNvPicPr>
            <p:nvPr/>
          </p:nvPicPr>
          <p:blipFill>
            <a:blip r:embed="rId7"/>
            <a:stretch>
              <a:fillRect/>
            </a:stretch>
          </p:blipFill>
          <p:spPr>
            <a:xfrm>
              <a:off x="5319033" y="4981938"/>
              <a:ext cx="1055435" cy="1055435"/>
            </a:xfrm>
            <a:prstGeom prst="rect">
              <a:avLst/>
            </a:prstGeom>
          </p:spPr>
        </p:pic>
        <p:pic>
          <p:nvPicPr>
            <p:cNvPr id="16" name="Picture 15"/>
            <p:cNvPicPr>
              <a:picLocks noChangeAspect="1"/>
            </p:cNvPicPr>
            <p:nvPr/>
          </p:nvPicPr>
          <p:blipFill>
            <a:blip r:embed="rId8"/>
            <a:stretch>
              <a:fillRect/>
            </a:stretch>
          </p:blipFill>
          <p:spPr>
            <a:xfrm>
              <a:off x="6914924" y="4981938"/>
              <a:ext cx="1057597" cy="1057597"/>
            </a:xfrm>
            <a:prstGeom prst="rect">
              <a:avLst/>
            </a:prstGeom>
          </p:spPr>
        </p:pic>
        <p:sp>
          <p:nvSpPr>
            <p:cNvPr id="24" name="TextBox 23"/>
            <p:cNvSpPr txBox="1"/>
            <p:nvPr/>
          </p:nvSpPr>
          <p:spPr>
            <a:xfrm>
              <a:off x="4836025" y="4612606"/>
              <a:ext cx="3949894" cy="369332"/>
            </a:xfrm>
            <a:prstGeom prst="rect">
              <a:avLst/>
            </a:prstGeom>
            <a:noFill/>
          </p:spPr>
          <p:txBody>
            <a:bodyPr wrap="none" rtlCol="0">
              <a:spAutoFit/>
            </a:bodyPr>
            <a:lstStyle/>
            <a:p>
              <a:r>
                <a:rPr lang="en-US" dirty="0" smtClean="0"/>
                <a:t>Lawrence Livermore National Lab (LLNL)</a:t>
              </a:r>
              <a:endParaRPr lang="en-US" dirty="0"/>
            </a:p>
          </p:txBody>
        </p:sp>
        <p:sp>
          <p:nvSpPr>
            <p:cNvPr id="25" name="TextBox 24"/>
            <p:cNvSpPr txBox="1"/>
            <p:nvPr/>
          </p:nvSpPr>
          <p:spPr>
            <a:xfrm>
              <a:off x="5257376" y="6037373"/>
              <a:ext cx="1159292" cy="338554"/>
            </a:xfrm>
            <a:prstGeom prst="rect">
              <a:avLst/>
            </a:prstGeom>
            <a:noFill/>
          </p:spPr>
          <p:txBody>
            <a:bodyPr wrap="none" rtlCol="0">
              <a:spAutoFit/>
            </a:bodyPr>
            <a:lstStyle/>
            <a:p>
              <a:r>
                <a:rPr lang="en-US" sz="1600" dirty="0" smtClean="0"/>
                <a:t>Jim Gaffney</a:t>
              </a:r>
              <a:endParaRPr lang="en-US" sz="1600" dirty="0"/>
            </a:p>
          </p:txBody>
        </p:sp>
        <p:sp>
          <p:nvSpPr>
            <p:cNvPr id="27" name="TextBox 26"/>
            <p:cNvSpPr txBox="1"/>
            <p:nvPr/>
          </p:nvSpPr>
          <p:spPr>
            <a:xfrm>
              <a:off x="6914924" y="6037490"/>
              <a:ext cx="1133644" cy="338554"/>
            </a:xfrm>
            <a:prstGeom prst="rect">
              <a:avLst/>
            </a:prstGeom>
            <a:noFill/>
          </p:spPr>
          <p:txBody>
            <a:bodyPr wrap="none" rtlCol="0">
              <a:spAutoFit/>
            </a:bodyPr>
            <a:lstStyle/>
            <a:p>
              <a:r>
                <a:rPr lang="en-US" sz="1600" dirty="0" smtClean="0"/>
                <a:t>Steve Libby</a:t>
              </a:r>
              <a:endParaRPr lang="en-US" sz="1600" dirty="0"/>
            </a:p>
          </p:txBody>
        </p:sp>
      </p:grpSp>
      <p:pic>
        <p:nvPicPr>
          <p:cNvPr id="31" name="Picture 30"/>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406424" y="1786970"/>
            <a:ext cx="558873" cy="749300"/>
          </a:xfrm>
          <a:prstGeom prst="rect">
            <a:avLst/>
          </a:prstGeom>
        </p:spPr>
      </p:pic>
      <p:sp>
        <p:nvSpPr>
          <p:cNvPr id="32" name="TextBox 31"/>
          <p:cNvSpPr txBox="1"/>
          <p:nvPr/>
        </p:nvSpPr>
        <p:spPr>
          <a:xfrm>
            <a:off x="1962903" y="4324203"/>
            <a:ext cx="851816" cy="584776"/>
          </a:xfrm>
          <a:prstGeom prst="rect">
            <a:avLst/>
          </a:prstGeom>
          <a:noFill/>
        </p:spPr>
        <p:txBody>
          <a:bodyPr wrap="none" rtlCol="0">
            <a:spAutoFit/>
          </a:bodyPr>
          <a:lstStyle/>
          <a:p>
            <a:pPr algn="ctr"/>
            <a:r>
              <a:rPr lang="en-US" sz="1600" dirty="0" smtClean="0"/>
              <a:t>Franklin</a:t>
            </a:r>
            <a:br>
              <a:rPr lang="en-US" sz="1600" dirty="0" smtClean="0"/>
            </a:br>
            <a:r>
              <a:rPr lang="en-US" sz="1600" dirty="0" smtClean="0"/>
              <a:t>Dollar</a:t>
            </a:r>
            <a:endParaRPr lang="en-US" sz="1600" dirty="0"/>
          </a:p>
        </p:txBody>
      </p:sp>
      <p:grpSp>
        <p:nvGrpSpPr>
          <p:cNvPr id="17" name="Group 16"/>
          <p:cNvGrpSpPr/>
          <p:nvPr/>
        </p:nvGrpSpPr>
        <p:grpSpPr>
          <a:xfrm>
            <a:off x="5498941" y="5043462"/>
            <a:ext cx="2564111" cy="1757977"/>
            <a:chOff x="5619130" y="5099906"/>
            <a:chExt cx="2564111" cy="1757977"/>
          </a:xfrm>
        </p:grpSpPr>
        <p:grpSp>
          <p:nvGrpSpPr>
            <p:cNvPr id="42" name="Group 41"/>
            <p:cNvGrpSpPr/>
            <p:nvPr/>
          </p:nvGrpSpPr>
          <p:grpSpPr>
            <a:xfrm>
              <a:off x="5619130" y="5099906"/>
              <a:ext cx="2564111" cy="1757977"/>
              <a:chOff x="5188539" y="4617950"/>
              <a:chExt cx="2564111" cy="1757977"/>
            </a:xfrm>
          </p:grpSpPr>
          <p:sp>
            <p:nvSpPr>
              <p:cNvPr id="45" name="TextBox 44"/>
              <p:cNvSpPr txBox="1"/>
              <p:nvPr/>
            </p:nvSpPr>
            <p:spPr>
              <a:xfrm>
                <a:off x="5188539" y="4617950"/>
                <a:ext cx="2564111" cy="369332"/>
              </a:xfrm>
              <a:prstGeom prst="rect">
                <a:avLst/>
              </a:prstGeom>
              <a:noFill/>
            </p:spPr>
            <p:txBody>
              <a:bodyPr wrap="none" rtlCol="0">
                <a:spAutoFit/>
              </a:bodyPr>
              <a:lstStyle/>
              <a:p>
                <a:r>
                  <a:rPr lang="en-US" dirty="0" smtClean="0"/>
                  <a:t>Naval Research Lab (NRL)</a:t>
                </a:r>
                <a:endParaRPr lang="en-US" dirty="0"/>
              </a:p>
            </p:txBody>
          </p:sp>
          <p:sp>
            <p:nvSpPr>
              <p:cNvPr id="46" name="TextBox 45"/>
              <p:cNvSpPr txBox="1"/>
              <p:nvPr/>
            </p:nvSpPr>
            <p:spPr>
              <a:xfrm>
                <a:off x="5718394" y="6037373"/>
                <a:ext cx="1402948" cy="338554"/>
              </a:xfrm>
              <a:prstGeom prst="rect">
                <a:avLst/>
              </a:prstGeom>
              <a:noFill/>
            </p:spPr>
            <p:txBody>
              <a:bodyPr wrap="none" rtlCol="0">
                <a:spAutoFit/>
              </a:bodyPr>
              <a:lstStyle/>
              <a:p>
                <a:r>
                  <a:rPr lang="en-US" sz="1600" dirty="0" smtClean="0"/>
                  <a:t>George </a:t>
                </a:r>
                <a:r>
                  <a:rPr lang="en-US" sz="1600" dirty="0" err="1" smtClean="0"/>
                  <a:t>Petrov</a:t>
                </a:r>
                <a:endParaRPr lang="en-US" sz="1600" dirty="0"/>
              </a:p>
            </p:txBody>
          </p:sp>
        </p:grpSp>
        <p:pic>
          <p:nvPicPr>
            <p:cNvPr id="13" name="Picture 12" descr="Screen Shot 2014-03-05 at 4.54.04 PM.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299873" y="5474711"/>
              <a:ext cx="1026913" cy="1044618"/>
            </a:xfrm>
            <a:prstGeom prst="rect">
              <a:avLst/>
            </a:prstGeom>
          </p:spPr>
        </p:pic>
      </p:grpSp>
    </p:spTree>
    <p:extLst>
      <p:ext uri="{BB962C8B-B14F-4D97-AF65-F5344CB8AC3E}">
        <p14:creationId xmlns:p14="http://schemas.microsoft.com/office/powerpoint/2010/main" val="6833993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9728779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4664164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Centers of mass</a:t>
            </a:r>
            <a:endParaRPr lang="en-US" dirty="0"/>
          </a:p>
        </p:txBody>
      </p:sp>
      <p:pic>
        <p:nvPicPr>
          <p:cNvPr id="4" name="Picture 3"/>
          <p:cNvPicPr/>
          <p:nvPr/>
        </p:nvPicPr>
        <p:blipFill>
          <a:blip r:embed="rId2" cstate="print">
            <a:extLst>
              <a:ext uri="{28A0092B-C50C-407E-A947-70E740481C1C}">
                <a14:useLocalDpi xmlns:a14="http://schemas.microsoft.com/office/drawing/2010/main"/>
              </a:ext>
            </a:extLst>
          </a:blip>
          <a:srcRect/>
          <a:stretch>
            <a:fillRect/>
          </a:stretch>
        </p:blipFill>
        <p:spPr bwMode="auto">
          <a:xfrm>
            <a:off x="1459088" y="1597982"/>
            <a:ext cx="6005689" cy="5003760"/>
          </a:xfrm>
          <a:prstGeom prst="rect">
            <a:avLst/>
          </a:prstGeom>
          <a:noFill/>
          <a:ln>
            <a:noFill/>
          </a:ln>
        </p:spPr>
      </p:pic>
    </p:spTree>
    <p:extLst>
      <p:ext uri="{BB962C8B-B14F-4D97-AF65-F5344CB8AC3E}">
        <p14:creationId xmlns:p14="http://schemas.microsoft.com/office/powerpoint/2010/main" val="22342787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Observation of shock waves</a:t>
            </a:r>
            <a:endParaRPr lang="en-US" dirty="0"/>
          </a:p>
        </p:txBody>
      </p:sp>
      <p:pic>
        <p:nvPicPr>
          <p:cNvPr id="8" name="Picture 7"/>
          <p:cNvPicPr>
            <a:picLocks noChangeAspect="1"/>
          </p:cNvPicPr>
          <p:nvPr/>
        </p:nvPicPr>
        <p:blipFill>
          <a:blip r:embed="rId3"/>
          <a:stretch>
            <a:fillRect/>
          </a:stretch>
        </p:blipFill>
        <p:spPr>
          <a:xfrm>
            <a:off x="0" y="0"/>
            <a:ext cx="9144000" cy="3663000"/>
          </a:xfrm>
          <a:prstGeom prst="rect">
            <a:avLst/>
          </a:prstGeom>
        </p:spPr>
      </p:pic>
      <p:cxnSp>
        <p:nvCxnSpPr>
          <p:cNvPr id="14" name="Straight Arrow Connector 13"/>
          <p:cNvCxnSpPr/>
          <p:nvPr/>
        </p:nvCxnSpPr>
        <p:spPr>
          <a:xfrm flipH="1">
            <a:off x="4275043" y="2540158"/>
            <a:ext cx="385547" cy="145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408987" y="4370911"/>
            <a:ext cx="385547" cy="145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863990" y="2613133"/>
            <a:ext cx="385547" cy="145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stretch>
            <a:fillRect/>
          </a:stretch>
        </p:blipFill>
        <p:spPr>
          <a:xfrm>
            <a:off x="0" y="3697111"/>
            <a:ext cx="9144000" cy="3160889"/>
          </a:xfrm>
          <a:prstGeom prst="rect">
            <a:avLst/>
          </a:prstGeom>
        </p:spPr>
      </p:pic>
      <p:sp>
        <p:nvSpPr>
          <p:cNvPr id="3" name="TextBox 2"/>
          <p:cNvSpPr txBox="1"/>
          <p:nvPr/>
        </p:nvSpPr>
        <p:spPr>
          <a:xfrm>
            <a:off x="98778" y="451556"/>
            <a:ext cx="1649710" cy="523220"/>
          </a:xfrm>
          <a:prstGeom prst="rect">
            <a:avLst/>
          </a:prstGeom>
          <a:noFill/>
        </p:spPr>
        <p:txBody>
          <a:bodyPr wrap="none" rtlCol="0">
            <a:spAutoFit/>
          </a:bodyPr>
          <a:lstStyle/>
          <a:p>
            <a:r>
              <a:rPr lang="en-US" sz="2800" dirty="0" smtClean="0">
                <a:solidFill>
                  <a:schemeClr val="bg1"/>
                </a:solidFill>
              </a:rPr>
              <a:t>One pulse</a:t>
            </a:r>
            <a:endParaRPr lang="en-US" sz="2800" dirty="0">
              <a:solidFill>
                <a:schemeClr val="bg1"/>
              </a:solidFill>
            </a:endParaRPr>
          </a:p>
        </p:txBody>
      </p:sp>
      <p:sp>
        <p:nvSpPr>
          <p:cNvPr id="9" name="TextBox 8"/>
          <p:cNvSpPr txBox="1"/>
          <p:nvPr/>
        </p:nvSpPr>
        <p:spPr>
          <a:xfrm>
            <a:off x="98778" y="3765954"/>
            <a:ext cx="1806103" cy="523220"/>
          </a:xfrm>
          <a:prstGeom prst="rect">
            <a:avLst/>
          </a:prstGeom>
          <a:noFill/>
        </p:spPr>
        <p:txBody>
          <a:bodyPr wrap="none" rtlCol="0">
            <a:spAutoFit/>
          </a:bodyPr>
          <a:lstStyle/>
          <a:p>
            <a:r>
              <a:rPr lang="en-US" sz="2800" dirty="0" smtClean="0">
                <a:solidFill>
                  <a:schemeClr val="bg1"/>
                </a:solidFill>
              </a:rPr>
              <a:t>Two pulses</a:t>
            </a:r>
            <a:endParaRPr lang="en-US" sz="2800" dirty="0">
              <a:solidFill>
                <a:schemeClr val="bg1"/>
              </a:solidFill>
            </a:endParaRPr>
          </a:p>
        </p:txBody>
      </p:sp>
    </p:spTree>
    <p:extLst>
      <p:ext uri="{BB962C8B-B14F-4D97-AF65-F5344CB8AC3E}">
        <p14:creationId xmlns:p14="http://schemas.microsoft.com/office/powerpoint/2010/main" val="991587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pulse animation</a:t>
            </a:r>
            <a:endParaRPr lang="en-US" dirty="0"/>
          </a:p>
        </p:txBody>
      </p:sp>
      <p:pic>
        <p:nvPicPr>
          <p:cNvPr id="4" name="Picture 3" descr="Selected frames from 140 nm thing.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00200" y="1725613"/>
            <a:ext cx="5867400" cy="4400550"/>
          </a:xfrm>
          <a:prstGeom prst="rect">
            <a:avLst/>
          </a:prstGeom>
        </p:spPr>
      </p:pic>
    </p:spTree>
    <p:extLst>
      <p:ext uri="{BB962C8B-B14F-4D97-AF65-F5344CB8AC3E}">
        <p14:creationId xmlns:p14="http://schemas.microsoft.com/office/powerpoint/2010/main" val="22115835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lected frames for animated gif.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8200" y="1467158"/>
            <a:ext cx="5059659" cy="4368761"/>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US" dirty="0" smtClean="0"/>
              <a:t>Two-pulse animation</a:t>
            </a:r>
            <a:endParaRPr lang="en-US" dirty="0"/>
          </a:p>
        </p:txBody>
      </p:sp>
    </p:spTree>
    <p:extLst>
      <p:ext uri="{BB962C8B-B14F-4D97-AF65-F5344CB8AC3E}">
        <p14:creationId xmlns:p14="http://schemas.microsoft.com/office/powerpoint/2010/main" val="317471241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Time dependence of shock waves</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55604" y="1983046"/>
            <a:ext cx="3774024" cy="4064000"/>
          </a:xfrm>
          <a:prstGeom prst="rect">
            <a:avLst/>
          </a:prstGeom>
        </p:spPr>
      </p:pic>
      <p:grpSp>
        <p:nvGrpSpPr>
          <p:cNvPr id="7" name="Group 6"/>
          <p:cNvGrpSpPr/>
          <p:nvPr/>
        </p:nvGrpSpPr>
        <p:grpSpPr>
          <a:xfrm>
            <a:off x="1445389" y="2131820"/>
            <a:ext cx="1866900" cy="3581400"/>
            <a:chOff x="6170842" y="1983046"/>
            <a:chExt cx="1866900" cy="3581400"/>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70842" y="1983046"/>
              <a:ext cx="1866900" cy="1651000"/>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170842" y="3872842"/>
              <a:ext cx="1866900" cy="1691604"/>
            </a:xfrm>
            <a:prstGeom prst="rect">
              <a:avLst/>
            </a:prstGeom>
          </p:spPr>
        </p:pic>
        <p:sp>
          <p:nvSpPr>
            <p:cNvPr id="10" name="TextBox 9"/>
            <p:cNvSpPr txBox="1"/>
            <p:nvPr/>
          </p:nvSpPr>
          <p:spPr>
            <a:xfrm>
              <a:off x="7352939" y="3264714"/>
              <a:ext cx="684803" cy="369332"/>
            </a:xfrm>
            <a:prstGeom prst="rect">
              <a:avLst/>
            </a:prstGeom>
            <a:noFill/>
          </p:spPr>
          <p:txBody>
            <a:bodyPr wrap="none" rtlCol="0">
              <a:spAutoFit/>
            </a:bodyPr>
            <a:lstStyle/>
            <a:p>
              <a:r>
                <a:rPr lang="en-US" dirty="0" smtClean="0">
                  <a:solidFill>
                    <a:schemeClr val="bg1"/>
                  </a:solidFill>
                </a:rPr>
                <a:t>40 </a:t>
              </a:r>
              <a:r>
                <a:rPr lang="en-US" dirty="0" err="1" smtClean="0">
                  <a:solidFill>
                    <a:schemeClr val="bg1"/>
                  </a:solidFill>
                </a:rPr>
                <a:t>ps</a:t>
              </a:r>
              <a:endParaRPr lang="en-US" dirty="0">
                <a:solidFill>
                  <a:schemeClr val="bg1"/>
                </a:solidFill>
              </a:endParaRPr>
            </a:p>
          </p:txBody>
        </p:sp>
        <p:sp>
          <p:nvSpPr>
            <p:cNvPr id="11" name="TextBox 10"/>
            <p:cNvSpPr txBox="1"/>
            <p:nvPr/>
          </p:nvSpPr>
          <p:spPr>
            <a:xfrm>
              <a:off x="7352939" y="5195114"/>
              <a:ext cx="684803" cy="369332"/>
            </a:xfrm>
            <a:prstGeom prst="rect">
              <a:avLst/>
            </a:prstGeom>
            <a:noFill/>
          </p:spPr>
          <p:txBody>
            <a:bodyPr wrap="none" rtlCol="0">
              <a:spAutoFit/>
            </a:bodyPr>
            <a:lstStyle/>
            <a:p>
              <a:r>
                <a:rPr lang="en-US" dirty="0" smtClean="0">
                  <a:solidFill>
                    <a:schemeClr val="bg1"/>
                  </a:solidFill>
                </a:rPr>
                <a:t>10 </a:t>
              </a:r>
              <a:r>
                <a:rPr lang="en-US" dirty="0" err="1" smtClean="0">
                  <a:solidFill>
                    <a:schemeClr val="bg1"/>
                  </a:solidFill>
                </a:rPr>
                <a:t>ps</a:t>
              </a:r>
              <a:endParaRPr lang="en-US" dirty="0">
                <a:solidFill>
                  <a:schemeClr val="bg1"/>
                </a:solidFill>
              </a:endParaRPr>
            </a:p>
          </p:txBody>
        </p:sp>
      </p:grpSp>
    </p:spTree>
    <p:extLst>
      <p:ext uri="{BB962C8B-B14F-4D97-AF65-F5344CB8AC3E}">
        <p14:creationId xmlns:p14="http://schemas.microsoft.com/office/powerpoint/2010/main" val="1368663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generation</a:t>
            </a:r>
            <a:endParaRPr lang="en-US" dirty="0"/>
          </a:p>
        </p:txBody>
      </p:sp>
      <p:pic>
        <p:nvPicPr>
          <p:cNvPr id="4" name="Picture 3"/>
          <p:cNvPicPr>
            <a:picLocks noChangeAspect="1"/>
          </p:cNvPicPr>
          <p:nvPr/>
        </p:nvPicPr>
        <p:blipFill>
          <a:blip r:embed="rId3"/>
          <a:stretch>
            <a:fillRect/>
          </a:stretch>
        </p:blipFill>
        <p:spPr>
          <a:xfrm>
            <a:off x="824" y="1984022"/>
            <a:ext cx="3111500" cy="3708400"/>
          </a:xfrm>
          <a:prstGeom prst="rect">
            <a:avLst/>
          </a:prstGeom>
        </p:spPr>
      </p:pic>
      <p:sp>
        <p:nvSpPr>
          <p:cNvPr id="5" name="TextBox 4"/>
          <p:cNvSpPr txBox="1"/>
          <p:nvPr/>
        </p:nvSpPr>
        <p:spPr>
          <a:xfrm>
            <a:off x="109482" y="5546432"/>
            <a:ext cx="2751666" cy="1200329"/>
          </a:xfrm>
          <a:prstGeom prst="rect">
            <a:avLst/>
          </a:prstGeom>
          <a:noFill/>
        </p:spPr>
        <p:txBody>
          <a:bodyPr wrap="square" rtlCol="0">
            <a:spAutoFit/>
          </a:bodyPr>
          <a:lstStyle/>
          <a:p>
            <a:r>
              <a:rPr lang="en-US" dirty="0" smtClean="0"/>
              <a:t>Atomizer generates broad particle distribution centered around 50 nm diameter</a:t>
            </a:r>
            <a:endParaRPr lang="en-US" dirty="0"/>
          </a:p>
        </p:txBody>
      </p:sp>
      <p:pic>
        <p:nvPicPr>
          <p:cNvPr id="6" name="Picture 5"/>
          <p:cNvPicPr>
            <a:picLocks noChangeAspect="1"/>
          </p:cNvPicPr>
          <p:nvPr/>
        </p:nvPicPr>
        <p:blipFill>
          <a:blip r:embed="rId4"/>
          <a:stretch>
            <a:fillRect/>
          </a:stretch>
        </p:blipFill>
        <p:spPr>
          <a:xfrm>
            <a:off x="3428018" y="2137833"/>
            <a:ext cx="2235200" cy="3162300"/>
          </a:xfrm>
          <a:prstGeom prst="rect">
            <a:avLst/>
          </a:prstGeom>
        </p:spPr>
      </p:pic>
      <p:sp>
        <p:nvSpPr>
          <p:cNvPr id="7" name="TextBox 6"/>
          <p:cNvSpPr txBox="1"/>
          <p:nvPr/>
        </p:nvSpPr>
        <p:spPr>
          <a:xfrm>
            <a:off x="3184721" y="5546432"/>
            <a:ext cx="3019560" cy="1200329"/>
          </a:xfrm>
          <a:prstGeom prst="rect">
            <a:avLst/>
          </a:prstGeom>
          <a:noFill/>
        </p:spPr>
        <p:txBody>
          <a:bodyPr wrap="square" rtlCol="0">
            <a:spAutoFit/>
          </a:bodyPr>
          <a:lstStyle/>
          <a:p>
            <a:r>
              <a:rPr lang="en-US" dirty="0" smtClean="0"/>
              <a:t>Electrostatic classifier and DMA (Differential Mobility Analyzer) select particles of a specific size range.</a:t>
            </a:r>
            <a:endParaRPr lang="en-US"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132110" y="1845106"/>
            <a:ext cx="2554689" cy="870349"/>
          </a:xfrm>
          <a:prstGeom prst="rect">
            <a:avLst/>
          </a:prstGeom>
        </p:spPr>
      </p:pic>
      <p:sp>
        <p:nvSpPr>
          <p:cNvPr id="9" name="TextBox 8"/>
          <p:cNvSpPr txBox="1"/>
          <p:nvPr/>
        </p:nvSpPr>
        <p:spPr>
          <a:xfrm>
            <a:off x="6452443" y="5546432"/>
            <a:ext cx="2472584" cy="923330"/>
          </a:xfrm>
          <a:prstGeom prst="rect">
            <a:avLst/>
          </a:prstGeom>
          <a:noFill/>
        </p:spPr>
        <p:txBody>
          <a:bodyPr wrap="square" rtlCol="0">
            <a:spAutoFit/>
          </a:bodyPr>
          <a:lstStyle/>
          <a:p>
            <a:r>
              <a:rPr lang="en-US" dirty="0" smtClean="0"/>
              <a:t>Aerodynamic lens focuses particles into collimated beam</a:t>
            </a:r>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32110" y="3084697"/>
            <a:ext cx="2703719" cy="2215436"/>
          </a:xfrm>
          <a:prstGeom prst="rect">
            <a:avLst/>
          </a:prstGeom>
        </p:spPr>
      </p:pic>
    </p:spTree>
    <p:extLst>
      <p:ext uri="{BB962C8B-B14F-4D97-AF65-F5344CB8AC3E}">
        <p14:creationId xmlns:p14="http://schemas.microsoft.com/office/powerpoint/2010/main" val="38382054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nanoplasmas</a:t>
            </a:r>
            <a:endParaRPr lang="en-US" dirty="0"/>
          </a:p>
        </p:txBody>
      </p:sp>
      <p:grpSp>
        <p:nvGrpSpPr>
          <p:cNvPr id="9" name="Group 8"/>
          <p:cNvGrpSpPr/>
          <p:nvPr/>
        </p:nvGrpSpPr>
        <p:grpSpPr>
          <a:xfrm>
            <a:off x="4938886" y="1881370"/>
            <a:ext cx="3841981" cy="2017591"/>
            <a:chOff x="4963414" y="1716285"/>
            <a:chExt cx="3594039" cy="1809504"/>
          </a:xfrm>
        </p:grpSpPr>
        <p:pic>
          <p:nvPicPr>
            <p:cNvPr id="6" name="Picture 5" descr="Screen Shot 2014-03-03 at 12.53.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63414" y="1891278"/>
              <a:ext cx="3594039" cy="1634511"/>
            </a:xfrm>
            <a:prstGeom prst="rect">
              <a:avLst/>
            </a:prstGeom>
          </p:spPr>
        </p:pic>
        <p:pic>
          <p:nvPicPr>
            <p:cNvPr id="11" name="Picture 10"/>
            <p:cNvPicPr>
              <a:picLocks noChangeAspect="1"/>
            </p:cNvPicPr>
            <p:nvPr/>
          </p:nvPicPr>
          <p:blipFill>
            <a:blip r:embed="rId4"/>
            <a:stretch>
              <a:fillRect/>
            </a:stretch>
          </p:blipFill>
          <p:spPr>
            <a:xfrm>
              <a:off x="4963414" y="1716285"/>
              <a:ext cx="2530297" cy="174993"/>
            </a:xfrm>
            <a:prstGeom prst="rect">
              <a:avLst/>
            </a:prstGeom>
          </p:spPr>
        </p:pic>
      </p:grpSp>
      <p:grpSp>
        <p:nvGrpSpPr>
          <p:cNvPr id="13" name="Group 12"/>
          <p:cNvGrpSpPr/>
          <p:nvPr/>
        </p:nvGrpSpPr>
        <p:grpSpPr>
          <a:xfrm>
            <a:off x="457200" y="2049768"/>
            <a:ext cx="3723414" cy="1977714"/>
            <a:chOff x="457200" y="1202379"/>
            <a:chExt cx="3493350" cy="1776231"/>
          </a:xfrm>
        </p:grpSpPr>
        <p:pic>
          <p:nvPicPr>
            <p:cNvPr id="8" name="Picture 7" descr="Screen Shot 2014-03-03 at 12.56.19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200" y="1417637"/>
              <a:ext cx="3493350" cy="1560973"/>
            </a:xfrm>
            <a:prstGeom prst="rect">
              <a:avLst/>
            </a:prstGeom>
          </p:spPr>
        </p:pic>
        <p:pic>
          <p:nvPicPr>
            <p:cNvPr id="12" name="Picture 11"/>
            <p:cNvPicPr>
              <a:picLocks noChangeAspect="1"/>
            </p:cNvPicPr>
            <p:nvPr/>
          </p:nvPicPr>
          <p:blipFill>
            <a:blip r:embed="rId6"/>
            <a:stretch>
              <a:fillRect/>
            </a:stretch>
          </p:blipFill>
          <p:spPr>
            <a:xfrm>
              <a:off x="457200" y="1202379"/>
              <a:ext cx="2085953" cy="215258"/>
            </a:xfrm>
            <a:prstGeom prst="rect">
              <a:avLst/>
            </a:prstGeom>
          </p:spPr>
        </p:pic>
      </p:grpSp>
      <p:grpSp>
        <p:nvGrpSpPr>
          <p:cNvPr id="16" name="Group 15"/>
          <p:cNvGrpSpPr/>
          <p:nvPr/>
        </p:nvGrpSpPr>
        <p:grpSpPr>
          <a:xfrm>
            <a:off x="457200" y="4027482"/>
            <a:ext cx="2965546" cy="2277883"/>
            <a:chOff x="457200" y="3093230"/>
            <a:chExt cx="2965546" cy="2277883"/>
          </a:xfrm>
        </p:grpSpPr>
        <p:pic>
          <p:nvPicPr>
            <p:cNvPr id="7" name="Picture 6" descr="Screen Shot 2014-03-03 at 12.56.40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7200" y="3093230"/>
              <a:ext cx="2965546" cy="2277883"/>
            </a:xfrm>
            <a:prstGeom prst="rect">
              <a:avLst/>
            </a:prstGeom>
          </p:spPr>
        </p:pic>
        <p:sp>
          <p:nvSpPr>
            <p:cNvPr id="14" name="TextBox 13"/>
            <p:cNvSpPr txBox="1"/>
            <p:nvPr/>
          </p:nvSpPr>
          <p:spPr>
            <a:xfrm>
              <a:off x="2129969" y="3478078"/>
              <a:ext cx="1048835" cy="276999"/>
            </a:xfrm>
            <a:prstGeom prst="rect">
              <a:avLst/>
            </a:prstGeom>
            <a:noFill/>
          </p:spPr>
          <p:txBody>
            <a:bodyPr wrap="none" rtlCol="0">
              <a:spAutoFit/>
            </a:bodyPr>
            <a:lstStyle/>
            <a:p>
              <a:r>
                <a:rPr lang="en-US" sz="1200" dirty="0" smtClean="0"/>
                <a:t>2x10</a:t>
              </a:r>
              <a:r>
                <a:rPr lang="en-US" sz="1200" baseline="30000" dirty="0" smtClean="0"/>
                <a:t>16 </a:t>
              </a:r>
              <a:r>
                <a:rPr lang="en-US" sz="1200" dirty="0" smtClean="0"/>
                <a:t>W/cm</a:t>
              </a:r>
              <a:r>
                <a:rPr lang="en-US" sz="1200" baseline="30000" dirty="0" smtClean="0"/>
                <a:t>2</a:t>
              </a:r>
              <a:endParaRPr lang="en-US" sz="1200" dirty="0"/>
            </a:p>
          </p:txBody>
        </p:sp>
      </p:grpSp>
      <p:grpSp>
        <p:nvGrpSpPr>
          <p:cNvPr id="17" name="Group 16"/>
          <p:cNvGrpSpPr/>
          <p:nvPr/>
        </p:nvGrpSpPr>
        <p:grpSpPr>
          <a:xfrm>
            <a:off x="4810778" y="3755077"/>
            <a:ext cx="4040646" cy="2550288"/>
            <a:chOff x="4810778" y="3755077"/>
            <a:chExt cx="4040646" cy="2550288"/>
          </a:xfrm>
        </p:grpSpPr>
        <p:pic>
          <p:nvPicPr>
            <p:cNvPr id="5" name="Picture 4" descr="Screen Shot 2014-03-03 at 12.53.32 PM.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10778" y="3755077"/>
              <a:ext cx="4040646" cy="2550288"/>
            </a:xfrm>
            <a:prstGeom prst="rect">
              <a:avLst/>
            </a:prstGeom>
          </p:spPr>
        </p:pic>
        <p:sp>
          <p:nvSpPr>
            <p:cNvPr id="15" name="TextBox 14"/>
            <p:cNvSpPr txBox="1"/>
            <p:nvPr/>
          </p:nvSpPr>
          <p:spPr>
            <a:xfrm>
              <a:off x="7637965" y="5629838"/>
              <a:ext cx="1048835" cy="276999"/>
            </a:xfrm>
            <a:prstGeom prst="rect">
              <a:avLst/>
            </a:prstGeom>
            <a:noFill/>
          </p:spPr>
          <p:txBody>
            <a:bodyPr wrap="none" rtlCol="0">
              <a:spAutoFit/>
            </a:bodyPr>
            <a:lstStyle/>
            <a:p>
              <a:r>
                <a:rPr lang="en-US" sz="1200" dirty="0" smtClean="0"/>
                <a:t>2x10</a:t>
              </a:r>
              <a:r>
                <a:rPr lang="en-US" sz="1200" baseline="30000" dirty="0" smtClean="0"/>
                <a:t>16 </a:t>
              </a:r>
              <a:r>
                <a:rPr lang="en-US" sz="1200" dirty="0" smtClean="0"/>
                <a:t>W/cm</a:t>
              </a:r>
              <a:r>
                <a:rPr lang="en-US" sz="1200" baseline="30000" dirty="0" smtClean="0"/>
                <a:t>2</a:t>
              </a:r>
              <a:endParaRPr lang="en-US" sz="1200" dirty="0"/>
            </a:p>
          </p:txBody>
        </p:sp>
      </p:grpSp>
      <p:sp>
        <p:nvSpPr>
          <p:cNvPr id="18" name="Title 1"/>
          <p:cNvSpPr txBox="1">
            <a:spLocks/>
          </p:cNvSpPr>
          <p:nvPr/>
        </p:nvSpPr>
        <p:spPr>
          <a:xfrm>
            <a:off x="239995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Great light absorbers</a:t>
            </a:r>
            <a:endParaRPr lang="en-US" sz="2000" dirty="0"/>
          </a:p>
        </p:txBody>
      </p:sp>
      <p:sp>
        <p:nvSpPr>
          <p:cNvPr id="4" name="Rounded Rectangle 3"/>
          <p:cNvSpPr/>
          <p:nvPr/>
        </p:nvSpPr>
        <p:spPr>
          <a:xfrm>
            <a:off x="183445" y="1777042"/>
            <a:ext cx="4097900" cy="4982180"/>
          </a:xfrm>
          <a:prstGeom prst="roundRect">
            <a:avLst/>
          </a:prstGeom>
          <a:noFill/>
          <a:ln w="1905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572000" y="1777042"/>
            <a:ext cx="4430889" cy="4982180"/>
          </a:xfrm>
          <a:prstGeom prst="roundRect">
            <a:avLst/>
          </a:prstGeom>
          <a:noFill/>
          <a:ln w="1905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13051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900" decel="100000" fill="hold"/>
                                        <p:tgtEl>
                                          <p:spTgt spid="1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900" decel="100000" fill="hold"/>
                                        <p:tgtEl>
                                          <p:spTgt spid="9"/>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900" decel="100000" fill="hold"/>
                                        <p:tgtEl>
                                          <p:spTgt spid="1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9755" y="3764868"/>
            <a:ext cx="1415359" cy="113667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6871" y="3723524"/>
            <a:ext cx="1415359" cy="117802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3987" y="3737999"/>
            <a:ext cx="1415359" cy="1163547"/>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81102" y="3737999"/>
            <a:ext cx="1415359" cy="1163547"/>
          </a:xfrm>
          <a:prstGeom prst="rect">
            <a:avLst/>
          </a:prstGeom>
        </p:spPr>
      </p:pic>
      <p:sp>
        <p:nvSpPr>
          <p:cNvPr id="9" name="TextBox 8"/>
          <p:cNvSpPr txBox="1"/>
          <p:nvPr/>
        </p:nvSpPr>
        <p:spPr>
          <a:xfrm>
            <a:off x="907169" y="4762978"/>
            <a:ext cx="1097251" cy="276999"/>
          </a:xfrm>
          <a:prstGeom prst="rect">
            <a:avLst/>
          </a:prstGeom>
          <a:noFill/>
        </p:spPr>
        <p:txBody>
          <a:bodyPr wrap="none" rtlCol="0">
            <a:spAutoFit/>
          </a:bodyPr>
          <a:lstStyle/>
          <a:p>
            <a:r>
              <a:rPr lang="en-US" sz="1200" dirty="0" smtClean="0"/>
              <a:t>Density profile</a:t>
            </a:r>
            <a:endParaRPr lang="en-US" sz="1200" dirty="0"/>
          </a:p>
        </p:txBody>
      </p:sp>
      <p:sp>
        <p:nvSpPr>
          <p:cNvPr id="10" name="Right Arrow 9"/>
          <p:cNvSpPr/>
          <p:nvPr/>
        </p:nvSpPr>
        <p:spPr>
          <a:xfrm>
            <a:off x="680378" y="4853698"/>
            <a:ext cx="7960426" cy="7578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Time (picosecond timescale)</a:t>
            </a:r>
            <a:endParaRPr lang="en-US" dirty="0"/>
          </a:p>
        </p:txBody>
      </p:sp>
      <p:sp>
        <p:nvSpPr>
          <p:cNvPr id="11" name="Cube 10"/>
          <p:cNvSpPr/>
          <p:nvPr/>
        </p:nvSpPr>
        <p:spPr>
          <a:xfrm>
            <a:off x="1326738" y="3426333"/>
            <a:ext cx="272151" cy="272165"/>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Lightning Bolt 11"/>
          <p:cNvSpPr/>
          <p:nvPr/>
        </p:nvSpPr>
        <p:spPr>
          <a:xfrm rot="16615432">
            <a:off x="412026" y="3586804"/>
            <a:ext cx="695457" cy="871502"/>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Sun 12"/>
          <p:cNvSpPr/>
          <p:nvPr/>
        </p:nvSpPr>
        <p:spPr>
          <a:xfrm>
            <a:off x="3084381" y="3185098"/>
            <a:ext cx="659796" cy="651317"/>
          </a:xfrm>
          <a:prstGeom prst="su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TextBox 13"/>
          <p:cNvSpPr txBox="1"/>
          <p:nvPr/>
        </p:nvSpPr>
        <p:spPr>
          <a:xfrm>
            <a:off x="680378" y="2666737"/>
            <a:ext cx="1734965" cy="461665"/>
          </a:xfrm>
          <a:prstGeom prst="rect">
            <a:avLst/>
          </a:prstGeom>
          <a:noFill/>
        </p:spPr>
        <p:txBody>
          <a:bodyPr wrap="square" rtlCol="0">
            <a:spAutoFit/>
          </a:bodyPr>
          <a:lstStyle/>
          <a:p>
            <a:r>
              <a:rPr lang="en-US" sz="1200" dirty="0" smtClean="0"/>
              <a:t>1. Pump pulse turns nanoparticle into plasma</a:t>
            </a:r>
            <a:endParaRPr lang="en-US" sz="1200" dirty="0"/>
          </a:p>
        </p:txBody>
      </p:sp>
      <p:sp>
        <p:nvSpPr>
          <p:cNvPr id="15" name="TextBox 14"/>
          <p:cNvSpPr txBox="1"/>
          <p:nvPr/>
        </p:nvSpPr>
        <p:spPr>
          <a:xfrm>
            <a:off x="2647119" y="2297405"/>
            <a:ext cx="1852214" cy="830997"/>
          </a:xfrm>
          <a:prstGeom prst="rect">
            <a:avLst/>
          </a:prstGeom>
          <a:noFill/>
        </p:spPr>
        <p:txBody>
          <a:bodyPr wrap="square" rtlCol="0">
            <a:spAutoFit/>
          </a:bodyPr>
          <a:lstStyle/>
          <a:p>
            <a:r>
              <a:rPr lang="en-US" sz="1200" dirty="0" smtClean="0"/>
              <a:t>2. Plasma slowly expands, assuming the smooth density profile crucial for shock production</a:t>
            </a:r>
            <a:endParaRPr lang="en-US" sz="1200" dirty="0"/>
          </a:p>
        </p:txBody>
      </p:sp>
      <p:sp>
        <p:nvSpPr>
          <p:cNvPr id="16" name="Cloud 15"/>
          <p:cNvSpPr/>
          <p:nvPr/>
        </p:nvSpPr>
        <p:spPr>
          <a:xfrm>
            <a:off x="5066876" y="3282608"/>
            <a:ext cx="895833" cy="786712"/>
          </a:xfrm>
          <a:prstGeom prst="clou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Right Arrow 16"/>
          <p:cNvSpPr/>
          <p:nvPr/>
        </p:nvSpPr>
        <p:spPr>
          <a:xfrm rot="20383775">
            <a:off x="5980619" y="3180833"/>
            <a:ext cx="498944" cy="24583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Right Arrow 17"/>
          <p:cNvSpPr/>
          <p:nvPr/>
        </p:nvSpPr>
        <p:spPr>
          <a:xfrm rot="11935887">
            <a:off x="4541547" y="3208267"/>
            <a:ext cx="498944" cy="24583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Right Arrow 19"/>
          <p:cNvSpPr/>
          <p:nvPr/>
        </p:nvSpPr>
        <p:spPr>
          <a:xfrm rot="2296107">
            <a:off x="5869477" y="4046342"/>
            <a:ext cx="498944" cy="24583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TextBox 20"/>
          <p:cNvSpPr txBox="1"/>
          <p:nvPr/>
        </p:nvSpPr>
        <p:spPr>
          <a:xfrm>
            <a:off x="4771734" y="2666737"/>
            <a:ext cx="1734965" cy="461665"/>
          </a:xfrm>
          <a:prstGeom prst="rect">
            <a:avLst/>
          </a:prstGeom>
          <a:noFill/>
        </p:spPr>
        <p:txBody>
          <a:bodyPr wrap="square" rtlCol="0">
            <a:spAutoFit/>
          </a:bodyPr>
          <a:lstStyle/>
          <a:p>
            <a:r>
              <a:rPr lang="en-US" sz="1200" dirty="0" smtClean="0"/>
              <a:t>3. Pump pulse rapidly explodes the plasma</a:t>
            </a:r>
            <a:endParaRPr lang="en-US" sz="1200" dirty="0"/>
          </a:p>
        </p:txBody>
      </p:sp>
      <p:sp>
        <p:nvSpPr>
          <p:cNvPr id="25" name="Donut 24"/>
          <p:cNvSpPr/>
          <p:nvPr/>
        </p:nvSpPr>
        <p:spPr>
          <a:xfrm>
            <a:off x="6813022" y="3194320"/>
            <a:ext cx="1304059" cy="1236184"/>
          </a:xfrm>
          <a:prstGeom prst="donut">
            <a:avLst>
              <a:gd name="adj" fmla="val 6654"/>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26" name="Right Arrow 25"/>
          <p:cNvSpPr/>
          <p:nvPr/>
        </p:nvSpPr>
        <p:spPr>
          <a:xfrm rot="8683611">
            <a:off x="4524515" y="3916834"/>
            <a:ext cx="498944" cy="24583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7" name="TextBox 26"/>
          <p:cNvSpPr txBox="1"/>
          <p:nvPr/>
        </p:nvSpPr>
        <p:spPr>
          <a:xfrm>
            <a:off x="6781102" y="2666737"/>
            <a:ext cx="1990166" cy="461665"/>
          </a:xfrm>
          <a:prstGeom prst="rect">
            <a:avLst/>
          </a:prstGeom>
          <a:noFill/>
        </p:spPr>
        <p:txBody>
          <a:bodyPr wrap="square" rtlCol="0">
            <a:spAutoFit/>
          </a:bodyPr>
          <a:lstStyle/>
          <a:p>
            <a:r>
              <a:rPr lang="en-US" sz="1200" dirty="0" smtClean="0"/>
              <a:t>4. Shock shell forms in rapidly expanding plasma</a:t>
            </a:r>
            <a:endParaRPr lang="en-US" sz="1200" dirty="0"/>
          </a:p>
        </p:txBody>
      </p:sp>
      <p:sp>
        <p:nvSpPr>
          <p:cNvPr id="28" name="TextBox 27"/>
          <p:cNvSpPr txBox="1"/>
          <p:nvPr/>
        </p:nvSpPr>
        <p:spPr>
          <a:xfrm>
            <a:off x="2958103" y="4751638"/>
            <a:ext cx="1097251" cy="276999"/>
          </a:xfrm>
          <a:prstGeom prst="rect">
            <a:avLst/>
          </a:prstGeom>
          <a:noFill/>
        </p:spPr>
        <p:txBody>
          <a:bodyPr wrap="none" rtlCol="0">
            <a:spAutoFit/>
          </a:bodyPr>
          <a:lstStyle/>
          <a:p>
            <a:r>
              <a:rPr lang="en-US" sz="1200" dirty="0" smtClean="0"/>
              <a:t>Density profile</a:t>
            </a:r>
            <a:endParaRPr lang="en-US" sz="1200" dirty="0"/>
          </a:p>
        </p:txBody>
      </p:sp>
      <p:sp>
        <p:nvSpPr>
          <p:cNvPr id="29" name="TextBox 28"/>
          <p:cNvSpPr txBox="1"/>
          <p:nvPr/>
        </p:nvSpPr>
        <p:spPr>
          <a:xfrm>
            <a:off x="4933498" y="4706895"/>
            <a:ext cx="1097251" cy="276999"/>
          </a:xfrm>
          <a:prstGeom prst="rect">
            <a:avLst/>
          </a:prstGeom>
          <a:noFill/>
        </p:spPr>
        <p:txBody>
          <a:bodyPr wrap="none" rtlCol="0">
            <a:spAutoFit/>
          </a:bodyPr>
          <a:lstStyle/>
          <a:p>
            <a:r>
              <a:rPr lang="en-US" sz="1200" dirty="0" smtClean="0"/>
              <a:t>Density profile</a:t>
            </a:r>
            <a:endParaRPr lang="en-US" sz="1200" dirty="0"/>
          </a:p>
        </p:txBody>
      </p:sp>
      <p:sp>
        <p:nvSpPr>
          <p:cNvPr id="30" name="TextBox 29"/>
          <p:cNvSpPr txBox="1"/>
          <p:nvPr/>
        </p:nvSpPr>
        <p:spPr>
          <a:xfrm>
            <a:off x="6971782" y="4706346"/>
            <a:ext cx="1097251" cy="276999"/>
          </a:xfrm>
          <a:prstGeom prst="rect">
            <a:avLst/>
          </a:prstGeom>
          <a:noFill/>
        </p:spPr>
        <p:txBody>
          <a:bodyPr wrap="none" rtlCol="0">
            <a:spAutoFit/>
          </a:bodyPr>
          <a:lstStyle/>
          <a:p>
            <a:r>
              <a:rPr lang="en-US" sz="1200" dirty="0" smtClean="0"/>
              <a:t>Density profile</a:t>
            </a:r>
            <a:endParaRPr lang="en-US" sz="1200" dirty="0"/>
          </a:p>
        </p:txBody>
      </p:sp>
      <p:sp>
        <p:nvSpPr>
          <p:cNvPr id="2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Shock waves with two pulses</a:t>
            </a:r>
            <a:endParaRPr lang="en-US" dirty="0"/>
          </a:p>
        </p:txBody>
      </p:sp>
    </p:spTree>
    <p:extLst>
      <p:ext uri="{BB962C8B-B14F-4D97-AF65-F5344CB8AC3E}">
        <p14:creationId xmlns:p14="http://schemas.microsoft.com/office/powerpoint/2010/main" val="1857436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selected nanoparticles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67426" y="1819306"/>
            <a:ext cx="2695745" cy="20218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577" y="1824844"/>
            <a:ext cx="2688363" cy="201627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59657" y="1824844"/>
            <a:ext cx="2690185" cy="201763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89555" y="4342933"/>
            <a:ext cx="2695747" cy="202181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91424" y="4342933"/>
            <a:ext cx="2697568" cy="2023176"/>
          </a:xfrm>
          <a:prstGeom prst="rect">
            <a:avLst/>
          </a:prstGeom>
        </p:spPr>
      </p:pic>
      <p:sp>
        <p:nvSpPr>
          <p:cNvPr id="10" name="TextBox 9"/>
          <p:cNvSpPr txBox="1"/>
          <p:nvPr/>
        </p:nvSpPr>
        <p:spPr>
          <a:xfrm>
            <a:off x="302955" y="3471784"/>
            <a:ext cx="776512" cy="369332"/>
          </a:xfrm>
          <a:prstGeom prst="rect">
            <a:avLst/>
          </a:prstGeom>
          <a:noFill/>
        </p:spPr>
        <p:txBody>
          <a:bodyPr wrap="none" rtlCol="0">
            <a:spAutoFit/>
          </a:bodyPr>
          <a:lstStyle/>
          <a:p>
            <a:r>
              <a:rPr lang="en-US" dirty="0" smtClean="0">
                <a:solidFill>
                  <a:srgbClr val="FFFFFF"/>
                </a:solidFill>
              </a:rPr>
              <a:t>60 nm</a:t>
            </a:r>
            <a:endParaRPr lang="en-US" dirty="0">
              <a:solidFill>
                <a:srgbClr val="FFFFFF"/>
              </a:solidFill>
            </a:endParaRPr>
          </a:p>
        </p:txBody>
      </p:sp>
      <p:sp>
        <p:nvSpPr>
          <p:cNvPr id="11" name="TextBox 10"/>
          <p:cNvSpPr txBox="1"/>
          <p:nvPr/>
        </p:nvSpPr>
        <p:spPr>
          <a:xfrm>
            <a:off x="3267426" y="3439518"/>
            <a:ext cx="776512" cy="369332"/>
          </a:xfrm>
          <a:prstGeom prst="rect">
            <a:avLst/>
          </a:prstGeom>
          <a:noFill/>
        </p:spPr>
        <p:txBody>
          <a:bodyPr wrap="none" rtlCol="0">
            <a:spAutoFit/>
          </a:bodyPr>
          <a:lstStyle/>
          <a:p>
            <a:r>
              <a:rPr lang="en-US" dirty="0">
                <a:solidFill>
                  <a:srgbClr val="FFFFFF"/>
                </a:solidFill>
              </a:rPr>
              <a:t>8</a:t>
            </a:r>
            <a:r>
              <a:rPr lang="en-US" dirty="0" smtClean="0">
                <a:solidFill>
                  <a:srgbClr val="FFFFFF"/>
                </a:solidFill>
              </a:rPr>
              <a:t>0 nm</a:t>
            </a:r>
            <a:endParaRPr lang="en-US" dirty="0">
              <a:solidFill>
                <a:srgbClr val="FFFFFF"/>
              </a:solidFill>
            </a:endParaRPr>
          </a:p>
        </p:txBody>
      </p:sp>
      <p:sp>
        <p:nvSpPr>
          <p:cNvPr id="12" name="TextBox 11"/>
          <p:cNvSpPr txBox="1"/>
          <p:nvPr/>
        </p:nvSpPr>
        <p:spPr>
          <a:xfrm>
            <a:off x="6384507" y="3473150"/>
            <a:ext cx="893506" cy="369332"/>
          </a:xfrm>
          <a:prstGeom prst="rect">
            <a:avLst/>
          </a:prstGeom>
          <a:noFill/>
        </p:spPr>
        <p:txBody>
          <a:bodyPr wrap="none" rtlCol="0">
            <a:spAutoFit/>
          </a:bodyPr>
          <a:lstStyle/>
          <a:p>
            <a:r>
              <a:rPr lang="en-US" dirty="0" smtClean="0">
                <a:solidFill>
                  <a:srgbClr val="FFFFFF"/>
                </a:solidFill>
              </a:rPr>
              <a:t>100 nm</a:t>
            </a:r>
            <a:endParaRPr lang="en-US" dirty="0">
              <a:solidFill>
                <a:srgbClr val="FFFFFF"/>
              </a:solidFill>
            </a:endParaRPr>
          </a:p>
        </p:txBody>
      </p:sp>
      <p:sp>
        <p:nvSpPr>
          <p:cNvPr id="13" name="TextBox 12"/>
          <p:cNvSpPr txBox="1"/>
          <p:nvPr/>
        </p:nvSpPr>
        <p:spPr>
          <a:xfrm>
            <a:off x="1689555" y="5992675"/>
            <a:ext cx="893506" cy="369332"/>
          </a:xfrm>
          <a:prstGeom prst="rect">
            <a:avLst/>
          </a:prstGeom>
          <a:noFill/>
        </p:spPr>
        <p:txBody>
          <a:bodyPr wrap="none" rtlCol="0">
            <a:spAutoFit/>
          </a:bodyPr>
          <a:lstStyle/>
          <a:p>
            <a:r>
              <a:rPr lang="en-US" dirty="0" smtClean="0">
                <a:solidFill>
                  <a:srgbClr val="FFFFFF"/>
                </a:solidFill>
              </a:rPr>
              <a:t>120 nm</a:t>
            </a:r>
            <a:endParaRPr lang="en-US" dirty="0">
              <a:solidFill>
                <a:srgbClr val="FFFFFF"/>
              </a:solidFill>
            </a:endParaRPr>
          </a:p>
        </p:txBody>
      </p:sp>
      <p:sp>
        <p:nvSpPr>
          <p:cNvPr id="14" name="TextBox 13"/>
          <p:cNvSpPr txBox="1"/>
          <p:nvPr/>
        </p:nvSpPr>
        <p:spPr>
          <a:xfrm>
            <a:off x="4991424" y="5996777"/>
            <a:ext cx="1008472" cy="369332"/>
          </a:xfrm>
          <a:prstGeom prst="rect">
            <a:avLst/>
          </a:prstGeom>
          <a:noFill/>
        </p:spPr>
        <p:txBody>
          <a:bodyPr wrap="none" rtlCol="0">
            <a:spAutoFit/>
          </a:bodyPr>
          <a:lstStyle/>
          <a:p>
            <a:r>
              <a:rPr lang="en-US" dirty="0" smtClean="0">
                <a:solidFill>
                  <a:srgbClr val="FFFFFF"/>
                </a:solidFill>
              </a:rPr>
              <a:t>140 nm*</a:t>
            </a:r>
            <a:endParaRPr lang="en-US" dirty="0">
              <a:solidFill>
                <a:srgbClr val="FFFFFF"/>
              </a:solidFill>
            </a:endParaRPr>
          </a:p>
        </p:txBody>
      </p:sp>
      <p:sp>
        <p:nvSpPr>
          <p:cNvPr id="15" name="TextBox 14"/>
          <p:cNvSpPr txBox="1"/>
          <p:nvPr/>
        </p:nvSpPr>
        <p:spPr>
          <a:xfrm>
            <a:off x="5256213" y="6488668"/>
            <a:ext cx="2348044" cy="276999"/>
          </a:xfrm>
          <a:prstGeom prst="rect">
            <a:avLst/>
          </a:prstGeom>
          <a:noFill/>
        </p:spPr>
        <p:txBody>
          <a:bodyPr wrap="none" rtlCol="0">
            <a:spAutoFit/>
          </a:bodyPr>
          <a:lstStyle/>
          <a:p>
            <a:r>
              <a:rPr lang="en-US" sz="1200" dirty="0" smtClean="0"/>
              <a:t>*Recorded with lower MCP setting</a:t>
            </a:r>
            <a:endParaRPr lang="en-US" sz="1200" dirty="0"/>
          </a:p>
        </p:txBody>
      </p:sp>
    </p:spTree>
    <p:extLst>
      <p:ext uri="{BB962C8B-B14F-4D97-AF65-F5344CB8AC3E}">
        <p14:creationId xmlns:p14="http://schemas.microsoft.com/office/powerpoint/2010/main" val="166188746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selected nanoparticles</a:t>
            </a:r>
          </a:p>
        </p:txBody>
      </p:sp>
      <p:pic>
        <p:nvPicPr>
          <p:cNvPr id="4" name="Picture 3"/>
          <p:cNvPicPr/>
          <p:nvPr/>
        </p:nvPicPr>
        <p:blipFill>
          <a:blip r:embed="rId2">
            <a:extLst>
              <a:ext uri="{28A0092B-C50C-407E-A947-70E740481C1C}">
                <a14:useLocalDpi xmlns:a14="http://schemas.microsoft.com/office/drawing/2010/main"/>
              </a:ext>
            </a:extLst>
          </a:blip>
          <a:srcRect/>
          <a:stretch>
            <a:fillRect/>
          </a:stretch>
        </p:blipFill>
        <p:spPr bwMode="auto">
          <a:xfrm>
            <a:off x="2034287" y="1882872"/>
            <a:ext cx="5267571" cy="4214526"/>
          </a:xfrm>
          <a:prstGeom prst="rect">
            <a:avLst/>
          </a:prstGeom>
          <a:noFill/>
          <a:ln>
            <a:noFill/>
          </a:ln>
        </p:spPr>
      </p:pic>
    </p:spTree>
    <p:extLst>
      <p:ext uri="{BB962C8B-B14F-4D97-AF65-F5344CB8AC3E}">
        <p14:creationId xmlns:p14="http://schemas.microsoft.com/office/powerpoint/2010/main" val="398070435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 experiments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96230743"/>
              </p:ext>
            </p:extLst>
          </p:nvPr>
        </p:nvGraphicFramePr>
        <p:xfrm>
          <a:off x="1303434" y="2762694"/>
          <a:ext cx="6773812" cy="2693600"/>
        </p:xfrm>
        <a:graphic>
          <a:graphicData uri="http://schemas.openxmlformats.org/drawingml/2006/table">
            <a:tbl>
              <a:tblPr firstRow="1" bandRow="1">
                <a:tableStyleId>{B301B821-A1FF-4177-AEE7-76D212191A09}</a:tableStyleId>
              </a:tblPr>
              <a:tblGrid>
                <a:gridCol w="2730664"/>
                <a:gridCol w="2015481"/>
                <a:gridCol w="2027667"/>
              </a:tblGrid>
              <a:tr h="438080">
                <a:tc>
                  <a:txBody>
                    <a:bodyPr/>
                    <a:lstStyle/>
                    <a:p>
                      <a:pPr algn="ctr"/>
                      <a:r>
                        <a:rPr lang="en-US" sz="1600" dirty="0" smtClean="0"/>
                        <a:t>Experimental</a:t>
                      </a:r>
                      <a:r>
                        <a:rPr lang="en-US" sz="1600" baseline="0" dirty="0" smtClean="0"/>
                        <a:t> p</a:t>
                      </a:r>
                      <a:r>
                        <a:rPr lang="en-US" sz="1600" dirty="0" smtClean="0"/>
                        <a:t>arameter</a:t>
                      </a:r>
                      <a:endParaRPr lang="en-US" sz="1600" dirty="0"/>
                    </a:p>
                  </a:txBody>
                  <a:tcPr/>
                </a:tc>
                <a:tc>
                  <a:txBody>
                    <a:bodyPr/>
                    <a:lstStyle/>
                    <a:p>
                      <a:pPr algn="ctr"/>
                      <a:r>
                        <a:rPr lang="en-US" sz="1600" dirty="0" smtClean="0"/>
                        <a:t>Previous experiments</a:t>
                      </a:r>
                      <a:endParaRPr lang="en-US" sz="1600" dirty="0"/>
                    </a:p>
                  </a:txBody>
                  <a:tcPr/>
                </a:tc>
                <a:tc>
                  <a:txBody>
                    <a:bodyPr/>
                    <a:lstStyle/>
                    <a:p>
                      <a:pPr algn="ctr"/>
                      <a:r>
                        <a:rPr lang="en-US" sz="1600" dirty="0" smtClean="0"/>
                        <a:t>This experiment</a:t>
                      </a:r>
                      <a:endParaRPr lang="en-US" sz="1600" dirty="0"/>
                    </a:p>
                  </a:txBody>
                  <a:tcPr/>
                </a:tc>
              </a:tr>
              <a:tr h="332425">
                <a:tc>
                  <a:txBody>
                    <a:bodyPr/>
                    <a:lstStyle/>
                    <a:p>
                      <a:pPr algn="ctr"/>
                      <a:r>
                        <a:rPr lang="en-US" sz="1600" dirty="0" smtClean="0"/>
                        <a:t>Particle composition</a:t>
                      </a:r>
                      <a:endParaRPr lang="en-US" sz="1600" dirty="0"/>
                    </a:p>
                  </a:txBody>
                  <a:tcPr/>
                </a:tc>
                <a:tc>
                  <a:txBody>
                    <a:bodyPr/>
                    <a:lstStyle/>
                    <a:p>
                      <a:pPr algn="ctr"/>
                      <a:r>
                        <a:rPr lang="en-US" sz="1600" dirty="0" smtClean="0"/>
                        <a:t>Condensed</a:t>
                      </a:r>
                      <a:r>
                        <a:rPr lang="en-US" sz="1600" baseline="0" dirty="0" smtClean="0"/>
                        <a:t> g</a:t>
                      </a:r>
                      <a:r>
                        <a:rPr lang="en-US" sz="1600" dirty="0" smtClean="0"/>
                        <a:t>ases </a:t>
                      </a:r>
                      <a:br>
                        <a:rPr lang="en-US" sz="1600" dirty="0" smtClean="0"/>
                      </a:br>
                      <a:r>
                        <a:rPr lang="en-US" sz="1600" dirty="0" smtClean="0"/>
                        <a:t>(</a:t>
                      </a:r>
                      <a:r>
                        <a:rPr lang="en-US" sz="1600" dirty="0" err="1" smtClean="0"/>
                        <a:t>Xe</a:t>
                      </a:r>
                      <a:r>
                        <a:rPr lang="en-US" sz="1600" dirty="0" smtClean="0"/>
                        <a:t>, </a:t>
                      </a:r>
                      <a:r>
                        <a:rPr lang="en-US" sz="1600" dirty="0" err="1" smtClean="0"/>
                        <a:t>Ar</a:t>
                      </a:r>
                      <a:r>
                        <a:rPr lang="en-US" sz="1600" dirty="0" smtClean="0"/>
                        <a:t>, D</a:t>
                      </a:r>
                      <a:r>
                        <a:rPr lang="en-US" sz="1600" baseline="-25000" dirty="0" smtClean="0"/>
                        <a:t>2</a:t>
                      </a:r>
                      <a:r>
                        <a:rPr lang="en-US" sz="1600" baseline="0" dirty="0" smtClean="0"/>
                        <a:t>)</a:t>
                      </a:r>
                      <a:endParaRPr lang="en-US" sz="1600" dirty="0"/>
                    </a:p>
                  </a:txBody>
                  <a:tcPr/>
                </a:tc>
                <a:tc>
                  <a:txBody>
                    <a:bodyPr/>
                    <a:lstStyle/>
                    <a:p>
                      <a:pPr algn="ctr"/>
                      <a:r>
                        <a:rPr lang="en-US" sz="1600" dirty="0" smtClean="0"/>
                        <a:t>Solids </a:t>
                      </a:r>
                      <a:br>
                        <a:rPr lang="en-US" sz="1600" dirty="0" smtClean="0"/>
                      </a:br>
                      <a:r>
                        <a:rPr lang="en-US" sz="1600" dirty="0" smtClean="0"/>
                        <a:t>(</a:t>
                      </a:r>
                      <a:r>
                        <a:rPr lang="en-US" sz="1600" dirty="0" err="1" smtClean="0"/>
                        <a:t>NaCl</a:t>
                      </a:r>
                      <a:r>
                        <a:rPr lang="en-US" sz="1600" dirty="0" smtClean="0"/>
                        <a:t>,</a:t>
                      </a:r>
                      <a:r>
                        <a:rPr lang="en-US" sz="1600" baseline="0" dirty="0" smtClean="0"/>
                        <a:t> NH</a:t>
                      </a:r>
                      <a:r>
                        <a:rPr lang="en-US" sz="1600" baseline="-25000" dirty="0" smtClean="0"/>
                        <a:t>4</a:t>
                      </a:r>
                      <a:r>
                        <a:rPr lang="en-US" sz="1600" baseline="0" dirty="0" smtClean="0"/>
                        <a:t>NO</a:t>
                      </a:r>
                      <a:r>
                        <a:rPr lang="en-US" sz="1600" baseline="-25000" dirty="0" smtClean="0"/>
                        <a:t>3</a:t>
                      </a:r>
                      <a:r>
                        <a:rPr lang="en-US" sz="1600" baseline="0" dirty="0" smtClean="0"/>
                        <a:t>, gold)</a:t>
                      </a:r>
                      <a:endParaRPr lang="en-US" sz="1600" dirty="0"/>
                    </a:p>
                  </a:txBody>
                  <a:tcPr/>
                </a:tc>
              </a:tr>
              <a:tr h="332425">
                <a:tc>
                  <a:txBody>
                    <a:bodyPr/>
                    <a:lstStyle/>
                    <a:p>
                      <a:pPr algn="ctr"/>
                      <a:r>
                        <a:rPr lang="en-US" sz="1600" dirty="0" err="1" smtClean="0"/>
                        <a:t>Nanoplasma</a:t>
                      </a:r>
                      <a:r>
                        <a:rPr lang="en-US" sz="1600" baseline="0" dirty="0" smtClean="0"/>
                        <a:t> diameter</a:t>
                      </a:r>
                      <a:endParaRPr lang="en-US" sz="1600" dirty="0"/>
                    </a:p>
                  </a:txBody>
                  <a:tcPr/>
                </a:tc>
                <a:tc>
                  <a:txBody>
                    <a:bodyPr/>
                    <a:lstStyle/>
                    <a:p>
                      <a:pPr algn="ctr"/>
                      <a:r>
                        <a:rPr lang="en-US" sz="1600" dirty="0" smtClean="0"/>
                        <a:t>5 nm</a:t>
                      </a:r>
                      <a:endParaRPr lang="en-US" sz="1600" dirty="0"/>
                    </a:p>
                  </a:txBody>
                  <a:tcPr/>
                </a:tc>
                <a:tc>
                  <a:txBody>
                    <a:bodyPr/>
                    <a:lstStyle/>
                    <a:p>
                      <a:pPr algn="ctr"/>
                      <a:r>
                        <a:rPr lang="en-US" sz="1600" dirty="0" smtClean="0"/>
                        <a:t>100 nm</a:t>
                      </a:r>
                      <a:endParaRPr lang="en-US" sz="1600" dirty="0"/>
                    </a:p>
                  </a:txBody>
                  <a:tcPr/>
                </a:tc>
              </a:tr>
              <a:tr h="332425">
                <a:tc>
                  <a:txBody>
                    <a:bodyPr/>
                    <a:lstStyle/>
                    <a:p>
                      <a:pPr algn="ctr"/>
                      <a:r>
                        <a:rPr lang="en-US" sz="1600" dirty="0" smtClean="0"/>
                        <a:t>Number</a:t>
                      </a:r>
                      <a:r>
                        <a:rPr lang="en-US" sz="1600" baseline="0" dirty="0" smtClean="0"/>
                        <a:t> of atoms</a:t>
                      </a:r>
                      <a:endParaRPr lang="en-US" sz="1600" dirty="0"/>
                    </a:p>
                  </a:txBody>
                  <a:tcPr/>
                </a:tc>
                <a:tc>
                  <a:txBody>
                    <a:bodyPr/>
                    <a:lstStyle/>
                    <a:p>
                      <a:pPr algn="ctr"/>
                      <a:r>
                        <a:rPr lang="en-US" sz="1600" dirty="0" smtClean="0"/>
                        <a:t>10</a:t>
                      </a:r>
                      <a:r>
                        <a:rPr lang="en-US" sz="1600" baseline="30000" dirty="0" smtClean="0"/>
                        <a:t>3</a:t>
                      </a:r>
                      <a:r>
                        <a:rPr lang="en-US" sz="1600" baseline="0" dirty="0" smtClean="0"/>
                        <a:t> to 10</a:t>
                      </a:r>
                      <a:r>
                        <a:rPr lang="en-US" sz="1600" baseline="30000" dirty="0" smtClean="0"/>
                        <a:t>4</a:t>
                      </a:r>
                      <a:endParaRPr lang="en-US" sz="1600" dirty="0"/>
                    </a:p>
                  </a:txBody>
                  <a:tcPr/>
                </a:tc>
                <a:tc>
                  <a:txBody>
                    <a:bodyPr/>
                    <a:lstStyle/>
                    <a:p>
                      <a:pPr algn="ctr"/>
                      <a:r>
                        <a:rPr lang="en-US" sz="1600" dirty="0" smtClean="0"/>
                        <a:t>10</a:t>
                      </a:r>
                      <a:r>
                        <a:rPr lang="en-US" sz="1600" baseline="30000" dirty="0" smtClean="0"/>
                        <a:t>7</a:t>
                      </a:r>
                      <a:endParaRPr lang="en-US" sz="1600" dirty="0"/>
                    </a:p>
                  </a:txBody>
                  <a:tcPr/>
                </a:tc>
              </a:tr>
              <a:tr h="332425">
                <a:tc>
                  <a:txBody>
                    <a:bodyPr/>
                    <a:lstStyle/>
                    <a:p>
                      <a:pPr algn="ctr"/>
                      <a:r>
                        <a:rPr lang="en-US" sz="1600" dirty="0" smtClean="0"/>
                        <a:t>Plasma temperature</a:t>
                      </a:r>
                      <a:endParaRPr lang="en-US" sz="1600" dirty="0"/>
                    </a:p>
                  </a:txBody>
                  <a:tcPr/>
                </a:tc>
                <a:tc>
                  <a:txBody>
                    <a:bodyPr/>
                    <a:lstStyle/>
                    <a:p>
                      <a:pPr algn="ctr"/>
                      <a:r>
                        <a:rPr lang="en-US" sz="1600" dirty="0" err="1" smtClean="0"/>
                        <a:t>keV</a:t>
                      </a:r>
                      <a:endParaRPr lang="en-US" sz="1600" dirty="0"/>
                    </a:p>
                  </a:txBody>
                  <a:tcPr/>
                </a:tc>
                <a:tc>
                  <a:txBody>
                    <a:bodyPr/>
                    <a:lstStyle/>
                    <a:p>
                      <a:pPr algn="ctr"/>
                      <a:r>
                        <a:rPr lang="en-US" sz="1600" dirty="0" err="1" smtClean="0"/>
                        <a:t>eV</a:t>
                      </a:r>
                      <a:endParaRPr lang="en-US" sz="1600" dirty="0"/>
                    </a:p>
                  </a:txBody>
                  <a:tcPr/>
                </a:tc>
              </a:tr>
              <a:tr h="332425">
                <a:tc>
                  <a:txBody>
                    <a:bodyPr/>
                    <a:lstStyle/>
                    <a:p>
                      <a:pPr algn="ctr"/>
                      <a:r>
                        <a:rPr lang="en-US" sz="1600" dirty="0" smtClean="0"/>
                        <a:t>Expansion</a:t>
                      </a:r>
                      <a:r>
                        <a:rPr lang="en-US" sz="1600" baseline="0" dirty="0" smtClean="0"/>
                        <a:t> timescale</a:t>
                      </a:r>
                      <a:endParaRPr lang="en-US" sz="1600" dirty="0"/>
                    </a:p>
                  </a:txBody>
                  <a:tcPr/>
                </a:tc>
                <a:tc>
                  <a:txBody>
                    <a:bodyPr/>
                    <a:lstStyle/>
                    <a:p>
                      <a:pPr algn="ctr"/>
                      <a:r>
                        <a:rPr lang="en-US" sz="1600" dirty="0" smtClean="0"/>
                        <a:t>10</a:t>
                      </a:r>
                      <a:r>
                        <a:rPr lang="en-US" sz="1600" baseline="30000" dirty="0" smtClean="0"/>
                        <a:t>-14</a:t>
                      </a:r>
                      <a:r>
                        <a:rPr lang="en-US" sz="1600" baseline="0" dirty="0" smtClean="0"/>
                        <a:t> sec</a:t>
                      </a:r>
                      <a:endParaRPr lang="en-US" sz="1600" dirty="0"/>
                    </a:p>
                  </a:txBody>
                  <a:tcPr/>
                </a:tc>
                <a:tc>
                  <a:txBody>
                    <a:bodyPr/>
                    <a:lstStyle/>
                    <a:p>
                      <a:pPr algn="ctr"/>
                      <a:r>
                        <a:rPr lang="en-US" sz="1600" dirty="0" smtClean="0"/>
                        <a:t>10</a:t>
                      </a:r>
                      <a:r>
                        <a:rPr lang="en-US" sz="1600" baseline="30000" dirty="0" smtClean="0"/>
                        <a:t>-11</a:t>
                      </a:r>
                      <a:r>
                        <a:rPr lang="en-US" sz="1600" baseline="0" dirty="0" smtClean="0"/>
                        <a:t> sec</a:t>
                      </a:r>
                      <a:endParaRPr lang="en-US" sz="1600" dirty="0"/>
                    </a:p>
                  </a:txBody>
                  <a:tcPr/>
                </a:tc>
              </a:tr>
              <a:tr h="332425">
                <a:tc>
                  <a:txBody>
                    <a:bodyPr/>
                    <a:lstStyle/>
                    <a:p>
                      <a:pPr algn="ctr"/>
                      <a:r>
                        <a:rPr lang="en-US" sz="1600" dirty="0" smtClean="0"/>
                        <a:t>Nanoplasmas per laser </a:t>
                      </a:r>
                      <a:r>
                        <a:rPr lang="en-US" sz="1600" baseline="0" dirty="0" smtClean="0"/>
                        <a:t>pulse</a:t>
                      </a:r>
                      <a:endParaRPr lang="en-US" sz="1600" dirty="0"/>
                    </a:p>
                  </a:txBody>
                  <a:tcPr/>
                </a:tc>
                <a:tc>
                  <a:txBody>
                    <a:bodyPr/>
                    <a:lstStyle/>
                    <a:p>
                      <a:pPr algn="ctr"/>
                      <a:r>
                        <a:rPr lang="en-US" sz="1600" dirty="0" smtClean="0"/>
                        <a:t>&gt;10</a:t>
                      </a:r>
                      <a:r>
                        <a:rPr lang="en-US" sz="1600" baseline="30000" dirty="0" smtClean="0"/>
                        <a:t>4</a:t>
                      </a:r>
                      <a:endParaRPr lang="en-US" sz="1600" dirty="0"/>
                    </a:p>
                  </a:txBody>
                  <a:tcPr/>
                </a:tc>
                <a:tc>
                  <a:txBody>
                    <a:bodyPr/>
                    <a:lstStyle/>
                    <a:p>
                      <a:pPr algn="ctr"/>
                      <a:r>
                        <a:rPr lang="en-US" sz="1600" dirty="0" smtClean="0"/>
                        <a:t>&lt;1</a:t>
                      </a:r>
                      <a:endParaRPr lang="en-US" sz="1600" dirty="0"/>
                    </a:p>
                  </a:txBody>
                  <a:tcPr/>
                </a:tc>
              </a:tr>
            </a:tbl>
          </a:graphicData>
        </a:graphic>
      </p:graphicFrame>
    </p:spTree>
    <p:extLst>
      <p:ext uri="{BB962C8B-B14F-4D97-AF65-F5344CB8AC3E}">
        <p14:creationId xmlns:p14="http://schemas.microsoft.com/office/powerpoint/2010/main" val="42733882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Nanoparticles in vacuum?</a:t>
            </a:r>
            <a:endParaRPr lang="en-US" dirty="0"/>
          </a:p>
        </p:txBody>
      </p:sp>
      <p:pic>
        <p:nvPicPr>
          <p:cNvPr id="4" name="Picture 3"/>
          <p:cNvPicPr>
            <a:picLocks noChangeAspect="1"/>
          </p:cNvPicPr>
          <p:nvPr/>
        </p:nvPicPr>
        <p:blipFill>
          <a:blip r:embed="rId3"/>
          <a:stretch>
            <a:fillRect/>
          </a:stretch>
        </p:blipFill>
        <p:spPr>
          <a:xfrm>
            <a:off x="301978" y="2661360"/>
            <a:ext cx="4153890" cy="2199922"/>
          </a:xfrm>
          <a:prstGeom prst="rect">
            <a:avLst/>
          </a:prstGeom>
        </p:spPr>
      </p:pic>
      <p:pic>
        <p:nvPicPr>
          <p:cNvPr id="5" name="Picture 4"/>
          <p:cNvPicPr>
            <a:picLocks noChangeAspect="1"/>
          </p:cNvPicPr>
          <p:nvPr/>
        </p:nvPicPr>
        <p:blipFill>
          <a:blip r:embed="rId4"/>
          <a:stretch>
            <a:fillRect/>
          </a:stretch>
        </p:blipFill>
        <p:spPr>
          <a:xfrm>
            <a:off x="5046133" y="3584222"/>
            <a:ext cx="3674533" cy="2755900"/>
          </a:xfrm>
          <a:prstGeom prst="rect">
            <a:avLst/>
          </a:prstGeom>
        </p:spPr>
      </p:pic>
      <p:grpSp>
        <p:nvGrpSpPr>
          <p:cNvPr id="6" name="Group 5"/>
          <p:cNvGrpSpPr/>
          <p:nvPr/>
        </p:nvGrpSpPr>
        <p:grpSpPr>
          <a:xfrm>
            <a:off x="4709334" y="1659119"/>
            <a:ext cx="3906243" cy="1746249"/>
            <a:chOff x="4488576" y="1232972"/>
            <a:chExt cx="4480714" cy="2058884"/>
          </a:xfrm>
        </p:grpSpPr>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13593" y="1786970"/>
              <a:ext cx="1086159" cy="1117528"/>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87586" y="1786970"/>
              <a:ext cx="1302482" cy="1137632"/>
            </a:xfrm>
            <a:prstGeom prst="rect">
              <a:avLst/>
            </a:prstGeom>
          </p:spPr>
        </p:pic>
        <p:sp>
          <p:nvSpPr>
            <p:cNvPr id="9" name="TextBox 8"/>
            <p:cNvSpPr txBox="1"/>
            <p:nvPr/>
          </p:nvSpPr>
          <p:spPr>
            <a:xfrm>
              <a:off x="4488576" y="1232972"/>
              <a:ext cx="4480714" cy="369332"/>
            </a:xfrm>
            <a:prstGeom prst="rect">
              <a:avLst/>
            </a:prstGeom>
            <a:noFill/>
          </p:spPr>
          <p:txBody>
            <a:bodyPr wrap="none" rtlCol="0">
              <a:spAutoFit/>
            </a:bodyPr>
            <a:lstStyle/>
            <a:p>
              <a:r>
                <a:rPr lang="en-US" dirty="0" smtClean="0"/>
                <a:t>University of Colorado Chemistry Department</a:t>
              </a:r>
              <a:endParaRPr lang="en-US" dirty="0"/>
            </a:p>
          </p:txBody>
        </p:sp>
        <p:sp>
          <p:nvSpPr>
            <p:cNvPr id="10" name="TextBox 9"/>
            <p:cNvSpPr txBox="1"/>
            <p:nvPr/>
          </p:nvSpPr>
          <p:spPr>
            <a:xfrm>
              <a:off x="5335254" y="2953302"/>
              <a:ext cx="1061709" cy="338554"/>
            </a:xfrm>
            <a:prstGeom prst="rect">
              <a:avLst/>
            </a:prstGeom>
            <a:noFill/>
          </p:spPr>
          <p:txBody>
            <a:bodyPr wrap="none" rtlCol="0">
              <a:spAutoFit/>
            </a:bodyPr>
            <a:lstStyle/>
            <a:p>
              <a:r>
                <a:rPr lang="en-US" sz="1600" dirty="0" smtClean="0"/>
                <a:t>Brett Palm</a:t>
              </a:r>
              <a:endParaRPr lang="en-US" sz="1600" dirty="0"/>
            </a:p>
          </p:txBody>
        </p:sp>
        <p:sp>
          <p:nvSpPr>
            <p:cNvPr id="11" name="TextBox 10"/>
            <p:cNvSpPr txBox="1"/>
            <p:nvPr/>
          </p:nvSpPr>
          <p:spPr>
            <a:xfrm>
              <a:off x="7076931" y="2924602"/>
              <a:ext cx="1256474" cy="338554"/>
            </a:xfrm>
            <a:prstGeom prst="rect">
              <a:avLst/>
            </a:prstGeom>
            <a:noFill/>
          </p:spPr>
          <p:txBody>
            <a:bodyPr wrap="none" rtlCol="0">
              <a:spAutoFit/>
            </a:bodyPr>
            <a:lstStyle/>
            <a:p>
              <a:r>
                <a:rPr lang="en-US" sz="1600" dirty="0" smtClean="0"/>
                <a:t>Jose Jimenez</a:t>
              </a:r>
              <a:endParaRPr lang="en-US" sz="1600" dirty="0"/>
            </a:p>
          </p:txBody>
        </p:sp>
      </p:grpSp>
    </p:spTree>
    <p:extLst>
      <p:ext uri="{BB962C8B-B14F-4D97-AF65-F5344CB8AC3E}">
        <p14:creationId xmlns:p14="http://schemas.microsoft.com/office/powerpoint/2010/main" val="18574554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t>
            </a:r>
            <a:endParaRPr lang="en-US" dirty="0"/>
          </a:p>
        </p:txBody>
      </p:sp>
      <p:sp>
        <p:nvSpPr>
          <p:cNvPr id="14" name="TextBox 13"/>
          <p:cNvSpPr txBox="1"/>
          <p:nvPr/>
        </p:nvSpPr>
        <p:spPr>
          <a:xfrm>
            <a:off x="2246620" y="4957077"/>
            <a:ext cx="154607" cy="318916"/>
          </a:xfrm>
          <a:prstGeom prst="rect">
            <a:avLst/>
          </a:prstGeom>
          <a:noFill/>
        </p:spPr>
        <p:txBody>
          <a:bodyPr wrap="square" lIns="58512" tIns="29256" rIns="58512" bIns="29256" rtlCol="0">
            <a:spAutoFit/>
          </a:bodyPr>
          <a:lstStyle/>
          <a:p>
            <a:endParaRPr lang="en-US" dirty="0"/>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4814" y="2565025"/>
            <a:ext cx="1293326" cy="3007084"/>
          </a:xfrm>
          <a:prstGeom prst="rect">
            <a:avLst/>
          </a:prstGeom>
        </p:spPr>
      </p:pic>
      <p:grpSp>
        <p:nvGrpSpPr>
          <p:cNvPr id="18" name="Group 17"/>
          <p:cNvGrpSpPr/>
          <p:nvPr/>
        </p:nvGrpSpPr>
        <p:grpSpPr>
          <a:xfrm>
            <a:off x="1398140" y="2120109"/>
            <a:ext cx="7699245" cy="3517398"/>
            <a:chOff x="273247" y="2159383"/>
            <a:chExt cx="8712012" cy="4187336"/>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3247" y="2159383"/>
              <a:ext cx="8686799" cy="4187336"/>
            </a:xfrm>
            <a:prstGeom prst="rect">
              <a:avLst/>
            </a:prstGeom>
          </p:spPr>
        </p:pic>
        <p:sp>
          <p:nvSpPr>
            <p:cNvPr id="6" name="TextBox 5"/>
            <p:cNvSpPr txBox="1"/>
            <p:nvPr/>
          </p:nvSpPr>
          <p:spPr>
            <a:xfrm>
              <a:off x="1304467" y="4326299"/>
              <a:ext cx="2043681" cy="363455"/>
            </a:xfrm>
            <a:prstGeom prst="rect">
              <a:avLst/>
            </a:prstGeom>
            <a:noFill/>
          </p:spPr>
          <p:txBody>
            <a:bodyPr wrap="square" lIns="58512" tIns="29256" rIns="58512" bIns="29256" rtlCol="0">
              <a:spAutoFit/>
            </a:bodyPr>
            <a:lstStyle/>
            <a:p>
              <a:r>
                <a:rPr lang="en-US" sz="1600" dirty="0"/>
                <a:t>Aerodynamic lens</a:t>
              </a:r>
            </a:p>
          </p:txBody>
        </p:sp>
        <p:sp>
          <p:nvSpPr>
            <p:cNvPr id="7" name="TextBox 6"/>
            <p:cNvSpPr txBox="1"/>
            <p:nvPr/>
          </p:nvSpPr>
          <p:spPr>
            <a:xfrm>
              <a:off x="6263186" y="4478952"/>
              <a:ext cx="1686342" cy="363455"/>
            </a:xfrm>
            <a:prstGeom prst="rect">
              <a:avLst/>
            </a:prstGeom>
            <a:noFill/>
          </p:spPr>
          <p:txBody>
            <a:bodyPr wrap="square" lIns="58512" tIns="29256" rIns="58512" bIns="29256" rtlCol="0">
              <a:spAutoFit/>
            </a:bodyPr>
            <a:lstStyle/>
            <a:p>
              <a:r>
                <a:rPr lang="en-US" sz="1600" dirty="0" smtClean="0">
                  <a:solidFill>
                    <a:srgbClr val="000000"/>
                  </a:solidFill>
                </a:rPr>
                <a:t>VMI Electrodes</a:t>
              </a:r>
              <a:endParaRPr lang="en-US" sz="1600" dirty="0">
                <a:solidFill>
                  <a:srgbClr val="000000"/>
                </a:solidFill>
              </a:endParaRPr>
            </a:p>
          </p:txBody>
        </p:sp>
        <p:sp>
          <p:nvSpPr>
            <p:cNvPr id="8" name="TextBox 7"/>
            <p:cNvSpPr txBox="1"/>
            <p:nvPr/>
          </p:nvSpPr>
          <p:spPr>
            <a:xfrm>
              <a:off x="2763337" y="2829321"/>
              <a:ext cx="975584" cy="305305"/>
            </a:xfrm>
            <a:prstGeom prst="rect">
              <a:avLst/>
            </a:prstGeom>
            <a:noFill/>
          </p:spPr>
          <p:txBody>
            <a:bodyPr wrap="square" lIns="58512" tIns="29256" rIns="58512" bIns="29256" rtlCol="0">
              <a:spAutoFit/>
            </a:bodyPr>
            <a:lstStyle/>
            <a:p>
              <a:r>
                <a:rPr lang="en-US" sz="1600" dirty="0"/>
                <a:t>Detector</a:t>
              </a:r>
            </a:p>
          </p:txBody>
        </p:sp>
        <p:sp>
          <p:nvSpPr>
            <p:cNvPr id="9" name="TextBox 8"/>
            <p:cNvSpPr txBox="1"/>
            <p:nvPr/>
          </p:nvSpPr>
          <p:spPr>
            <a:xfrm>
              <a:off x="6771864" y="5294124"/>
              <a:ext cx="2213395" cy="949689"/>
            </a:xfrm>
            <a:prstGeom prst="rect">
              <a:avLst/>
            </a:prstGeom>
            <a:noFill/>
          </p:spPr>
          <p:txBody>
            <a:bodyPr wrap="square" lIns="58512" tIns="29256" rIns="58512" bIns="29256" rtlCol="0">
              <a:spAutoFit/>
            </a:bodyPr>
            <a:lstStyle/>
            <a:p>
              <a:pPr algn="ctr"/>
              <a:r>
                <a:rPr lang="en-US" sz="1600" dirty="0"/>
                <a:t>400 nm and 800 nm </a:t>
              </a:r>
            </a:p>
            <a:p>
              <a:pPr algn="ctr"/>
              <a:r>
                <a:rPr lang="en-US" sz="1600" dirty="0"/>
                <a:t>laser </a:t>
              </a:r>
              <a:r>
                <a:rPr lang="en-US" sz="1600" dirty="0" smtClean="0"/>
                <a:t>pulses</a:t>
              </a:r>
            </a:p>
            <a:p>
              <a:pPr algn="ctr"/>
              <a:r>
                <a:rPr lang="en-US" sz="1600" dirty="0" smtClean="0"/>
                <a:t>(40 </a:t>
              </a:r>
              <a:r>
                <a:rPr lang="en-US" sz="1600" dirty="0" err="1" smtClean="0"/>
                <a:t>fs</a:t>
              </a:r>
              <a:r>
                <a:rPr lang="en-US" sz="1600" dirty="0" smtClean="0"/>
                <a:t>, 1 kHz)</a:t>
              </a:r>
              <a:endParaRPr lang="en-US" sz="1600" dirty="0"/>
            </a:p>
          </p:txBody>
        </p:sp>
        <p:sp>
          <p:nvSpPr>
            <p:cNvPr id="10" name="TextBox 9"/>
            <p:cNvSpPr txBox="1"/>
            <p:nvPr/>
          </p:nvSpPr>
          <p:spPr>
            <a:xfrm>
              <a:off x="6263187" y="3440040"/>
              <a:ext cx="1686343" cy="363455"/>
            </a:xfrm>
            <a:prstGeom prst="rect">
              <a:avLst/>
            </a:prstGeom>
            <a:noFill/>
          </p:spPr>
          <p:txBody>
            <a:bodyPr wrap="square" lIns="58512" tIns="29256" rIns="58512" bIns="29256" rtlCol="0">
              <a:spAutoFit/>
            </a:bodyPr>
            <a:lstStyle/>
            <a:p>
              <a:r>
                <a:rPr lang="en-US" sz="1600" dirty="0" smtClean="0">
                  <a:solidFill>
                    <a:srgbClr val="000000"/>
                  </a:solidFill>
                </a:rPr>
                <a:t>Positive ions</a:t>
              </a:r>
              <a:endParaRPr lang="en-US" sz="1600" dirty="0">
                <a:solidFill>
                  <a:srgbClr val="000000"/>
                </a:solidFill>
              </a:endParaRPr>
            </a:p>
          </p:txBody>
        </p:sp>
        <p:cxnSp>
          <p:nvCxnSpPr>
            <p:cNvPr id="11" name="Straight Arrow Connector 10"/>
            <p:cNvCxnSpPr>
              <a:stCxn id="12" idx="0"/>
            </p:cNvCxnSpPr>
            <p:nvPr/>
          </p:nvCxnSpPr>
          <p:spPr>
            <a:xfrm flipV="1">
              <a:off x="4670913" y="5052527"/>
              <a:ext cx="232540" cy="649833"/>
            </a:xfrm>
            <a:prstGeom prst="straightConnector1">
              <a:avLst/>
            </a:prstGeom>
            <a:ln w="12700" cmpd="sng">
              <a:solidFill>
                <a:schemeClr val="tx1"/>
              </a:solidFill>
              <a:tailEnd type="stealth"/>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61366" y="5702360"/>
              <a:ext cx="2419093" cy="551527"/>
            </a:xfrm>
            <a:prstGeom prst="rect">
              <a:avLst/>
            </a:prstGeom>
            <a:noFill/>
          </p:spPr>
          <p:txBody>
            <a:bodyPr wrap="square" lIns="58512" tIns="29256" rIns="58512" bIns="29256" rtlCol="0">
              <a:spAutoFit/>
            </a:bodyPr>
            <a:lstStyle/>
            <a:p>
              <a:pPr algn="ctr"/>
              <a:r>
                <a:rPr lang="en-US" sz="1600" dirty="0">
                  <a:solidFill>
                    <a:srgbClr val="000000"/>
                  </a:solidFill>
                </a:rPr>
                <a:t>Plasma explosion from single nanoparticle</a:t>
              </a:r>
            </a:p>
          </p:txBody>
        </p:sp>
        <p:cxnSp>
          <p:nvCxnSpPr>
            <p:cNvPr id="13" name="Straight Arrow Connector 12"/>
            <p:cNvCxnSpPr/>
            <p:nvPr/>
          </p:nvCxnSpPr>
          <p:spPr>
            <a:xfrm flipH="1">
              <a:off x="5550192" y="3621598"/>
              <a:ext cx="712995" cy="0"/>
            </a:xfrm>
            <a:prstGeom prst="straightConnector1">
              <a:avLst/>
            </a:prstGeom>
            <a:ln w="12700" cap="flat">
              <a:solidFill>
                <a:srgbClr val="000000"/>
              </a:solidFill>
              <a:round/>
              <a:tailEnd type="stealt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57092" y="5530320"/>
              <a:ext cx="2381828" cy="363455"/>
            </a:xfrm>
            <a:prstGeom prst="rect">
              <a:avLst/>
            </a:prstGeom>
            <a:noFill/>
          </p:spPr>
          <p:txBody>
            <a:bodyPr wrap="square" lIns="58512" tIns="29256" rIns="58512" bIns="29256" rtlCol="0">
              <a:spAutoFit/>
            </a:bodyPr>
            <a:lstStyle/>
            <a:p>
              <a:r>
                <a:rPr lang="en-US" sz="1600" dirty="0"/>
                <a:t>Nanoparticle beam</a:t>
              </a:r>
            </a:p>
          </p:txBody>
        </p:sp>
        <p:cxnSp>
          <p:nvCxnSpPr>
            <p:cNvPr id="16" name="Straight Arrow Connector 15"/>
            <p:cNvCxnSpPr/>
            <p:nvPr/>
          </p:nvCxnSpPr>
          <p:spPr>
            <a:xfrm flipV="1">
              <a:off x="3053905" y="5033778"/>
              <a:ext cx="407461" cy="533994"/>
            </a:xfrm>
            <a:prstGeom prst="straightConnector1">
              <a:avLst/>
            </a:prstGeom>
            <a:ln w="12700" cmpd="sng">
              <a:solidFill>
                <a:schemeClr val="tx1"/>
              </a:solidFill>
              <a:tailEnd type="stealth"/>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9329" y="5363723"/>
            <a:ext cx="1018227" cy="369332"/>
          </a:xfrm>
          <a:prstGeom prst="rect">
            <a:avLst/>
          </a:prstGeom>
          <a:noFill/>
        </p:spPr>
        <p:txBody>
          <a:bodyPr wrap="none" rtlCol="0">
            <a:spAutoFit/>
          </a:bodyPr>
          <a:lstStyle/>
          <a:p>
            <a:r>
              <a:rPr lang="en-US" dirty="0" smtClean="0"/>
              <a:t>atomizer</a:t>
            </a:r>
            <a:endParaRPr lang="en-US" dirty="0"/>
          </a:p>
        </p:txBody>
      </p:sp>
      <p:pic>
        <p:nvPicPr>
          <p:cNvPr id="21" name="Picture 2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28558" y="1855378"/>
            <a:ext cx="2054861" cy="2084959"/>
          </a:xfrm>
          <a:prstGeom prst="rect">
            <a:avLst/>
          </a:prstGeom>
        </p:spPr>
      </p:pic>
      <p:sp>
        <p:nvSpPr>
          <p:cNvPr id="22" name="Title 1"/>
          <p:cNvSpPr txBox="1">
            <a:spLocks/>
          </p:cNvSpPr>
          <p:nvPr/>
        </p:nvSpPr>
        <p:spPr>
          <a:xfrm>
            <a:off x="703297" y="1104804"/>
            <a:ext cx="7140223"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VMI spectrometer + aerodynamic lens</a:t>
            </a:r>
            <a:endParaRPr lang="en-US" sz="2000" dirty="0"/>
          </a:p>
        </p:txBody>
      </p:sp>
    </p:spTree>
    <p:extLst>
      <p:ext uri="{BB962C8B-B14F-4D97-AF65-F5344CB8AC3E}">
        <p14:creationId xmlns:p14="http://schemas.microsoft.com/office/powerpoint/2010/main" val="4951226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Apparatus</a:t>
            </a:r>
            <a:endParaRPr lang="en-US" dirty="0"/>
          </a:p>
        </p:txBody>
      </p:sp>
      <p:pic>
        <p:nvPicPr>
          <p:cNvPr id="5" name="frames_transparent_png_avi.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17638"/>
            <a:ext cx="9144000" cy="5143500"/>
          </a:xfrm>
          <a:prstGeom prst="rect">
            <a:avLst/>
          </a:prstGeom>
        </p:spPr>
      </p:pic>
    </p:spTree>
    <p:extLst>
      <p:ext uri="{BB962C8B-B14F-4D97-AF65-F5344CB8AC3E}">
        <p14:creationId xmlns:p14="http://schemas.microsoft.com/office/powerpoint/2010/main" val="78072301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Observation of nanoplasma explosions</a:t>
            </a:r>
            <a:endParaRPr lang="en-US" dirty="0"/>
          </a:p>
        </p:txBody>
      </p:sp>
      <p:pic>
        <p:nvPicPr>
          <p:cNvPr id="4" name="Picture 3" descr="Selected frames from 140 nm thing.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00200" y="1725613"/>
            <a:ext cx="5867400" cy="4400550"/>
          </a:xfrm>
          <a:prstGeom prst="rect">
            <a:avLst/>
          </a:prstGeom>
        </p:spPr>
      </p:pic>
      <p:cxnSp>
        <p:nvCxnSpPr>
          <p:cNvPr id="5" name="Straight Arrow Connector 4"/>
          <p:cNvCxnSpPr/>
          <p:nvPr/>
        </p:nvCxnSpPr>
        <p:spPr>
          <a:xfrm flipV="1">
            <a:off x="4614333" y="1919111"/>
            <a:ext cx="0" cy="2243667"/>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4614333" y="4162778"/>
            <a:ext cx="2700867" cy="1"/>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3984978" y="420881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propagation</a:t>
            </a:r>
            <a:endParaRPr lang="en-US" sz="1600" dirty="0">
              <a:solidFill>
                <a:srgbClr val="FFFFFF"/>
              </a:solidFill>
            </a:endParaRPr>
          </a:p>
        </p:txBody>
      </p:sp>
      <p:sp>
        <p:nvSpPr>
          <p:cNvPr id="10" name="Title 1"/>
          <p:cNvSpPr txBox="1">
            <a:spLocks/>
          </p:cNvSpPr>
          <p:nvPr/>
        </p:nvSpPr>
        <p:spPr>
          <a:xfrm rot="16200000">
            <a:off x="2282208" y="283721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polarization</a:t>
            </a:r>
            <a:endParaRPr lang="en-US" sz="1600" dirty="0">
              <a:solidFill>
                <a:srgbClr val="FFFFFF"/>
              </a:solidFill>
            </a:endParaRPr>
          </a:p>
        </p:txBody>
      </p:sp>
    </p:spTree>
    <p:extLst>
      <p:ext uri="{BB962C8B-B14F-4D97-AF65-F5344CB8AC3E}">
        <p14:creationId xmlns:p14="http://schemas.microsoft.com/office/powerpoint/2010/main" val="11343082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Time dependence</a:t>
            </a:r>
            <a:endParaRPr lang="en-US" dirty="0"/>
          </a:p>
        </p:txBody>
      </p:sp>
      <p:pic>
        <p:nvPicPr>
          <p:cNvPr id="3" name="Picture 2" descr="Screen Shot 2014-03-05 at 9.54.2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3532" y="3141450"/>
            <a:ext cx="3810468" cy="2649029"/>
          </a:xfrm>
          <a:prstGeom prst="rect">
            <a:avLst/>
          </a:prstGeom>
        </p:spPr>
      </p:pic>
      <p:grpSp>
        <p:nvGrpSpPr>
          <p:cNvPr id="8" name="Group 7"/>
          <p:cNvGrpSpPr/>
          <p:nvPr/>
        </p:nvGrpSpPr>
        <p:grpSpPr>
          <a:xfrm>
            <a:off x="5343233" y="1871501"/>
            <a:ext cx="3779830" cy="1102851"/>
            <a:chOff x="5400378" y="1871502"/>
            <a:chExt cx="3582313" cy="935896"/>
          </a:xfrm>
        </p:grpSpPr>
        <p:pic>
          <p:nvPicPr>
            <p:cNvPr id="6" name="Picture 5" descr="Screen Shot 2014-03-05 at 9.55.15 A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47963" y="2161139"/>
              <a:ext cx="3534728" cy="646259"/>
            </a:xfrm>
            <a:prstGeom prst="rect">
              <a:avLst/>
            </a:prstGeom>
          </p:spPr>
        </p:pic>
        <p:pic>
          <p:nvPicPr>
            <p:cNvPr id="7" name="Picture 6" descr="Screen Shot 2014-03-05 at 9.55.15 A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00378" y="1871502"/>
              <a:ext cx="2866819" cy="289637"/>
            </a:xfrm>
            <a:prstGeom prst="rect">
              <a:avLst/>
            </a:prstGeom>
          </p:spPr>
        </p:pic>
      </p:grpSp>
      <p:grpSp>
        <p:nvGrpSpPr>
          <p:cNvPr id="11" name="Group 10"/>
          <p:cNvGrpSpPr/>
          <p:nvPr/>
        </p:nvGrpSpPr>
        <p:grpSpPr>
          <a:xfrm>
            <a:off x="0" y="1609101"/>
            <a:ext cx="5447963" cy="4437945"/>
            <a:chOff x="0" y="1609101"/>
            <a:chExt cx="5447963" cy="4437945"/>
          </a:xfrm>
        </p:grpSpPr>
        <p:grpSp>
          <p:nvGrpSpPr>
            <p:cNvPr id="9" name="Group 8"/>
            <p:cNvGrpSpPr/>
            <p:nvPr/>
          </p:nvGrpSpPr>
          <p:grpSpPr>
            <a:xfrm>
              <a:off x="0" y="1983046"/>
              <a:ext cx="5447963" cy="4064000"/>
              <a:chOff x="0" y="1983046"/>
              <a:chExt cx="5447963" cy="4064000"/>
            </a:xfrm>
          </p:grpSpPr>
          <p:pic>
            <p:nvPicPr>
              <p:cNvPr id="4" name="Picture 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0" y="1983046"/>
                <a:ext cx="5447963" cy="4064000"/>
              </a:xfrm>
              <a:prstGeom prst="rect">
                <a:avLst/>
              </a:prstGeom>
            </p:spPr>
          </p:pic>
          <p:sp>
            <p:nvSpPr>
              <p:cNvPr id="5" name="Rectangle 4"/>
              <p:cNvSpPr/>
              <p:nvPr/>
            </p:nvSpPr>
            <p:spPr>
              <a:xfrm>
                <a:off x="931333" y="2695222"/>
                <a:ext cx="1947333" cy="747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p:nvPr/>
          </p:nvSpPr>
          <p:spPr>
            <a:xfrm>
              <a:off x="646288" y="1609101"/>
              <a:ext cx="4662487" cy="747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Oval 11"/>
          <p:cNvSpPr/>
          <p:nvPr/>
        </p:nvSpPr>
        <p:spPr>
          <a:xfrm>
            <a:off x="2878666" y="2819129"/>
            <a:ext cx="141112" cy="141112"/>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442399" y="2695222"/>
            <a:ext cx="404994" cy="3681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3672" y="2470410"/>
            <a:ext cx="869952" cy="790867"/>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2084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 of shock waves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52992" y="1417638"/>
            <a:ext cx="5154984" cy="5154984"/>
          </a:xfrm>
          <a:prstGeom prst="rect">
            <a:avLst/>
          </a:prstGeom>
        </p:spPr>
      </p:pic>
    </p:spTree>
    <p:extLst>
      <p:ext uri="{BB962C8B-B14F-4D97-AF65-F5344CB8AC3E}">
        <p14:creationId xmlns:p14="http://schemas.microsoft.com/office/powerpoint/2010/main" val="41088723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16395</TotalTime>
  <Words>3755</Words>
  <Application>Microsoft Macintosh PowerPoint</Application>
  <PresentationFormat>On-screen Show (4:3)</PresentationFormat>
  <Paragraphs>213</Paragraphs>
  <Slides>33</Slides>
  <Notes>29</Notes>
  <HiddenSlides>0</HiddenSlides>
  <MMClips>1</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Nanoparticles and nanoplasmas in femtosecond laser fields</vt:lpstr>
      <vt:lpstr>Motivation</vt:lpstr>
      <vt:lpstr>Motivation: nanoplasmas</vt:lpstr>
      <vt:lpstr>Nanoparticles in vacuum?</vt:lpstr>
      <vt:lpstr>Experiment</vt:lpstr>
      <vt:lpstr>Apparatus</vt:lpstr>
      <vt:lpstr>Observation of nanoplasma explosions</vt:lpstr>
      <vt:lpstr>Time dependence</vt:lpstr>
      <vt:lpstr>Observation of shock waves</vt:lpstr>
      <vt:lpstr>Time dependence of shock waves</vt:lpstr>
      <vt:lpstr>Hydrodynamic simulations</vt:lpstr>
      <vt:lpstr>Prediction of nanoplasma shock waves</vt:lpstr>
      <vt:lpstr>Part 2 Observing localized light absorption in nanoparticles</vt:lpstr>
      <vt:lpstr>Asymmetry in nanoparticle ion distributions</vt:lpstr>
      <vt:lpstr>Asymmetry in ion distributions</vt:lpstr>
      <vt:lpstr>Asymmetric ion distributions</vt:lpstr>
      <vt:lpstr>Electron microscopy</vt:lpstr>
      <vt:lpstr>FDTD simulations</vt:lpstr>
      <vt:lpstr>Summary</vt:lpstr>
      <vt:lpstr>Conclusions and outlook</vt:lpstr>
      <vt:lpstr>Acknowledgements</vt:lpstr>
      <vt:lpstr>Thank you!</vt:lpstr>
      <vt:lpstr>Thank you!</vt:lpstr>
      <vt:lpstr>Centers of mass</vt:lpstr>
      <vt:lpstr>1. Observation of shock waves</vt:lpstr>
      <vt:lpstr>One pulse animation</vt:lpstr>
      <vt:lpstr>Two-pulse animation</vt:lpstr>
      <vt:lpstr>Time dependence of shock waves</vt:lpstr>
      <vt:lpstr>Particle generation</vt:lpstr>
      <vt:lpstr>PowerPoint Presentation</vt:lpstr>
      <vt:lpstr>Size selected nanoparticles</vt:lpstr>
      <vt:lpstr>Size selected nanoparticles</vt:lpstr>
      <vt:lpstr>Comparison to previous experiments</vt:lpstr>
    </vt:vector>
  </TitlesOfParts>
  <Company>University of Colorado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Hickstein</dc:creator>
  <cp:lastModifiedBy>Ming-Chang Chen</cp:lastModifiedBy>
  <cp:revision>190</cp:revision>
  <dcterms:created xsi:type="dcterms:W3CDTF">2013-04-12T21:47:20Z</dcterms:created>
  <dcterms:modified xsi:type="dcterms:W3CDTF">2014-07-09T08:26:20Z</dcterms:modified>
</cp:coreProperties>
</file>